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0"/>
  </p:notesMasterIdLst>
  <p:sldIdLst>
    <p:sldId id="256" r:id="rId2"/>
    <p:sldId id="257" r:id="rId3"/>
    <p:sldId id="260" r:id="rId4"/>
    <p:sldId id="262" r:id="rId5"/>
    <p:sldId id="264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61" r:id="rId18"/>
    <p:sldId id="275" r:id="rId1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1166"/>
    <a:srgbClr val="5100A2"/>
    <a:srgbClr val="410082"/>
    <a:srgbClr val="5400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27F97BB-C833-4FB7-BDE5-3F7075034690}" styleName="Tema Uygulanmış Stil 2 - Vurgu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22" autoAdjust="0"/>
    <p:restoredTop sz="94711" autoAdjust="0"/>
  </p:normalViewPr>
  <p:slideViewPr>
    <p:cSldViewPr snapToGrid="0">
      <p:cViewPr varScale="1">
        <p:scale>
          <a:sx n="110" d="100"/>
          <a:sy n="110" d="100"/>
        </p:scale>
        <p:origin x="300" y="108"/>
      </p:cViewPr>
      <p:guideLst/>
    </p:cSldViewPr>
  </p:slideViewPr>
  <p:outlineViewPr>
    <p:cViewPr>
      <p:scale>
        <a:sx n="33" d="100"/>
        <a:sy n="33" d="100"/>
      </p:scale>
      <p:origin x="0" y="-143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26DF4C-58D1-47F2-9CBB-E45FA3CB14F3}" type="doc">
      <dgm:prSet loTypeId="urn:microsoft.com/office/officeart/2005/8/layout/arrow2" loCatId="process" qsTypeId="urn:microsoft.com/office/officeart/2005/8/quickstyle/3d3" qsCatId="3D" csTypeId="urn:microsoft.com/office/officeart/2005/8/colors/accent1_2" csCatId="accent1" phldr="1"/>
      <dgm:spPr/>
    </dgm:pt>
    <dgm:pt modelId="{5541D430-3315-49C5-9DA0-9A01334BC14C}">
      <dgm:prSet phldrT="[Metin]" custT="1"/>
      <dgm:spPr/>
      <dgm:t>
        <a:bodyPr/>
        <a:lstStyle/>
        <a:p>
          <a:r>
            <a:rPr lang="tr-TR" sz="2000" b="1" dirty="0" smtClean="0">
              <a:latin typeface="Agency FB" panose="020B0503020202020204" pitchFamily="34" charset="0"/>
            </a:rPr>
            <a:t>Beginning</a:t>
          </a:r>
          <a:endParaRPr lang="tr-TR" sz="2000" b="1" dirty="0">
            <a:latin typeface="Agency FB" panose="020B0503020202020204" pitchFamily="34" charset="0"/>
          </a:endParaRPr>
        </a:p>
      </dgm:t>
    </dgm:pt>
    <dgm:pt modelId="{5014626F-3E97-4677-BBF8-533833D33957}" type="parTrans" cxnId="{E7191891-82E3-4537-9751-261B87406B48}">
      <dgm:prSet/>
      <dgm:spPr/>
      <dgm:t>
        <a:bodyPr/>
        <a:lstStyle/>
        <a:p>
          <a:endParaRPr lang="tr-TR"/>
        </a:p>
      </dgm:t>
    </dgm:pt>
    <dgm:pt modelId="{8289FD18-CA6E-489A-A00E-BF6065741BFB}" type="sibTrans" cxnId="{E7191891-82E3-4537-9751-261B87406B48}">
      <dgm:prSet/>
      <dgm:spPr/>
      <dgm:t>
        <a:bodyPr/>
        <a:lstStyle/>
        <a:p>
          <a:endParaRPr lang="tr-TR"/>
        </a:p>
      </dgm:t>
    </dgm:pt>
    <dgm:pt modelId="{F697CD49-246C-4A3D-BDE2-E8287A373834}">
      <dgm:prSet phldrT="[Metin]" custT="1"/>
      <dgm:spPr/>
      <dgm:t>
        <a:bodyPr/>
        <a:lstStyle/>
        <a:p>
          <a:r>
            <a:rPr lang="en-US" sz="2000" b="1" noProof="0" dirty="0" smtClean="0">
              <a:latin typeface="Agency FB" panose="020B0503020202020204" pitchFamily="34" charset="0"/>
            </a:rPr>
            <a:t>Activation of the Project</a:t>
          </a:r>
          <a:endParaRPr lang="en-US" sz="2000" b="1" noProof="0" dirty="0">
            <a:latin typeface="Agency FB" panose="020B0503020202020204" pitchFamily="34" charset="0"/>
          </a:endParaRPr>
        </a:p>
      </dgm:t>
    </dgm:pt>
    <dgm:pt modelId="{41E637A6-6DAC-4279-AD04-F8A4BB9C748A}" type="parTrans" cxnId="{4007C318-E731-4E51-BCA6-D58656DB91F0}">
      <dgm:prSet/>
      <dgm:spPr/>
      <dgm:t>
        <a:bodyPr/>
        <a:lstStyle/>
        <a:p>
          <a:endParaRPr lang="tr-TR"/>
        </a:p>
      </dgm:t>
    </dgm:pt>
    <dgm:pt modelId="{8C97E24E-BCCF-4353-AD57-43A0AC8A41F8}" type="sibTrans" cxnId="{4007C318-E731-4E51-BCA6-D58656DB91F0}">
      <dgm:prSet/>
      <dgm:spPr/>
      <dgm:t>
        <a:bodyPr/>
        <a:lstStyle/>
        <a:p>
          <a:endParaRPr lang="tr-TR"/>
        </a:p>
      </dgm:t>
    </dgm:pt>
    <dgm:pt modelId="{70A8D7B7-F65E-4DB6-BAE8-8CBC3284F65C}">
      <dgm:prSet phldrT="[Metin]" custT="1"/>
      <dgm:spPr/>
      <dgm:t>
        <a:bodyPr/>
        <a:lstStyle/>
        <a:p>
          <a:r>
            <a:rPr lang="en-US" sz="2000" b="1" noProof="0" dirty="0" err="1" smtClean="0">
              <a:latin typeface="Agency FB" panose="020B0503020202020204" pitchFamily="34" charset="0"/>
            </a:rPr>
            <a:t>Completi</a:t>
          </a:r>
          <a:r>
            <a:rPr lang="tr-TR" sz="2000" b="1" noProof="0" dirty="0" smtClean="0">
              <a:latin typeface="Agency FB" panose="020B0503020202020204" pitchFamily="34" charset="0"/>
            </a:rPr>
            <a:t>on</a:t>
          </a:r>
          <a:r>
            <a:rPr lang="en-US" sz="2000" b="1" noProof="0" dirty="0" smtClean="0">
              <a:latin typeface="Agency FB" panose="020B0503020202020204" pitchFamily="34" charset="0"/>
            </a:rPr>
            <a:t> and Reporting the Project</a:t>
          </a:r>
          <a:endParaRPr lang="en-US" sz="2000" b="1" noProof="0" dirty="0">
            <a:latin typeface="Agency FB" panose="020B0503020202020204" pitchFamily="34" charset="0"/>
          </a:endParaRPr>
        </a:p>
      </dgm:t>
    </dgm:pt>
    <dgm:pt modelId="{CAFF3A4A-36FE-493F-BD1B-C62082FCD515}" type="parTrans" cxnId="{1E54623D-B930-420C-9B24-AA2AF4B120E1}">
      <dgm:prSet/>
      <dgm:spPr/>
      <dgm:t>
        <a:bodyPr/>
        <a:lstStyle/>
        <a:p>
          <a:endParaRPr lang="tr-TR"/>
        </a:p>
      </dgm:t>
    </dgm:pt>
    <dgm:pt modelId="{F6E2516E-1DD6-46C6-9ABC-8BEAD9EBD41E}" type="sibTrans" cxnId="{1E54623D-B930-420C-9B24-AA2AF4B120E1}">
      <dgm:prSet/>
      <dgm:spPr/>
      <dgm:t>
        <a:bodyPr/>
        <a:lstStyle/>
        <a:p>
          <a:endParaRPr lang="tr-TR"/>
        </a:p>
      </dgm:t>
    </dgm:pt>
    <dgm:pt modelId="{BBE49F33-49ED-443C-AFA9-85B8D16E4A76}" type="pres">
      <dgm:prSet presAssocID="{7926DF4C-58D1-47F2-9CBB-E45FA3CB14F3}" presName="arrowDiagram" presStyleCnt="0">
        <dgm:presLayoutVars>
          <dgm:chMax val="5"/>
          <dgm:dir/>
          <dgm:resizeHandles val="exact"/>
        </dgm:presLayoutVars>
      </dgm:prSet>
      <dgm:spPr/>
    </dgm:pt>
    <dgm:pt modelId="{DF42AA3D-73CC-4164-A384-7C8DC3C447D8}" type="pres">
      <dgm:prSet presAssocID="{7926DF4C-58D1-47F2-9CBB-E45FA3CB14F3}" presName="arrow" presStyleLbl="bgShp" presStyleIdx="0" presStyleCnt="1"/>
      <dgm:spPr>
        <a:gradFill rotWithShape="0">
          <a:gsLst>
            <a:gs pos="0">
              <a:schemeClr val="tx2">
                <a:lumMod val="75000"/>
              </a:schemeClr>
            </a:gs>
            <a:gs pos="89324">
              <a:schemeClr val="accent1">
                <a:lumMod val="25000"/>
                <a:lumOff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20000"/>
                <a:lumOff val="80000"/>
              </a:schemeClr>
            </a:gs>
            <a:gs pos="6747">
              <a:srgbClr val="3E2C4E"/>
            </a:gs>
            <a:gs pos="19101">
              <a:srgbClr val="5F3B62"/>
            </a:gs>
            <a:gs pos="32571">
              <a:srgbClr val="844C78"/>
            </a:gs>
            <a:gs pos="26381">
              <a:srgbClr val="73446E"/>
            </a:gs>
            <a:gs pos="12950">
              <a:srgbClr val="4F3458"/>
            </a:gs>
            <a:gs pos="100000">
              <a:schemeClr val="tx2">
                <a:lumMod val="60000"/>
                <a:lumOff val="40000"/>
              </a:schemeClr>
            </a:gs>
          </a:gsLst>
          <a:lin ang="5400000" scaled="1"/>
        </a:gradFill>
        <a:ln>
          <a:solidFill>
            <a:srgbClr val="B31166">
              <a:alpha val="98824"/>
            </a:srgbClr>
          </a:solidFill>
        </a:ln>
      </dgm:spPr>
    </dgm:pt>
    <dgm:pt modelId="{92BF9DB0-0866-4F86-B4CB-134317B843E1}" type="pres">
      <dgm:prSet presAssocID="{7926DF4C-58D1-47F2-9CBB-E45FA3CB14F3}" presName="arrowDiagram3" presStyleCnt="0"/>
      <dgm:spPr/>
    </dgm:pt>
    <dgm:pt modelId="{5322389C-8648-4B71-AFF9-0058AAEEE335}" type="pres">
      <dgm:prSet presAssocID="{5541D430-3315-49C5-9DA0-9A01334BC14C}" presName="bullet3a" presStyleLbl="node1" presStyleIdx="0" presStyleCnt="3"/>
      <dgm:spPr>
        <a:solidFill>
          <a:srgbClr val="410082"/>
        </a:solidFill>
      </dgm:spPr>
    </dgm:pt>
    <dgm:pt modelId="{09F8FD92-B62E-4F6A-9583-4306E89F1318}" type="pres">
      <dgm:prSet presAssocID="{5541D430-3315-49C5-9DA0-9A01334BC14C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457684B-7BB7-461D-9B0C-0422AD4B5492}" type="pres">
      <dgm:prSet presAssocID="{F697CD49-246C-4A3D-BDE2-E8287A373834}" presName="bullet3b" presStyleLbl="node1" presStyleIdx="1" presStyleCnt="3"/>
      <dgm:spPr>
        <a:solidFill>
          <a:srgbClr val="410082"/>
        </a:solidFill>
      </dgm:spPr>
    </dgm:pt>
    <dgm:pt modelId="{8923B8FE-FEAD-4057-9437-DB09467596D3}" type="pres">
      <dgm:prSet presAssocID="{F697CD49-246C-4A3D-BDE2-E8287A373834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B68C636-BF71-4B0E-B300-EC63BB8B8668}" type="pres">
      <dgm:prSet presAssocID="{70A8D7B7-F65E-4DB6-BAE8-8CBC3284F65C}" presName="bullet3c" presStyleLbl="node1" presStyleIdx="2" presStyleCnt="3"/>
      <dgm:spPr>
        <a:solidFill>
          <a:srgbClr val="410082"/>
        </a:solidFill>
      </dgm:spPr>
    </dgm:pt>
    <dgm:pt modelId="{CC38B37D-1766-4ED0-8C82-6A23D71F48BF}" type="pres">
      <dgm:prSet presAssocID="{70A8D7B7-F65E-4DB6-BAE8-8CBC3284F65C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587BBD5-8DF8-4541-9C0D-CC80355C99F4}" type="presOf" srcId="{F697CD49-246C-4A3D-BDE2-E8287A373834}" destId="{8923B8FE-FEAD-4057-9437-DB09467596D3}" srcOrd="0" destOrd="0" presId="urn:microsoft.com/office/officeart/2005/8/layout/arrow2"/>
    <dgm:cxn modelId="{1E54623D-B930-420C-9B24-AA2AF4B120E1}" srcId="{7926DF4C-58D1-47F2-9CBB-E45FA3CB14F3}" destId="{70A8D7B7-F65E-4DB6-BAE8-8CBC3284F65C}" srcOrd="2" destOrd="0" parTransId="{CAFF3A4A-36FE-493F-BD1B-C62082FCD515}" sibTransId="{F6E2516E-1DD6-46C6-9ABC-8BEAD9EBD41E}"/>
    <dgm:cxn modelId="{4007C318-E731-4E51-BCA6-D58656DB91F0}" srcId="{7926DF4C-58D1-47F2-9CBB-E45FA3CB14F3}" destId="{F697CD49-246C-4A3D-BDE2-E8287A373834}" srcOrd="1" destOrd="0" parTransId="{41E637A6-6DAC-4279-AD04-F8A4BB9C748A}" sibTransId="{8C97E24E-BCCF-4353-AD57-43A0AC8A41F8}"/>
    <dgm:cxn modelId="{B0BBBA70-4E70-46C1-AB92-C9A550AD8D4A}" type="presOf" srcId="{70A8D7B7-F65E-4DB6-BAE8-8CBC3284F65C}" destId="{CC38B37D-1766-4ED0-8C82-6A23D71F48BF}" srcOrd="0" destOrd="0" presId="urn:microsoft.com/office/officeart/2005/8/layout/arrow2"/>
    <dgm:cxn modelId="{EB471AAB-57C9-4503-9FF9-4802C87DDAD0}" type="presOf" srcId="{7926DF4C-58D1-47F2-9CBB-E45FA3CB14F3}" destId="{BBE49F33-49ED-443C-AFA9-85B8D16E4A76}" srcOrd="0" destOrd="0" presId="urn:microsoft.com/office/officeart/2005/8/layout/arrow2"/>
    <dgm:cxn modelId="{E7191891-82E3-4537-9751-261B87406B48}" srcId="{7926DF4C-58D1-47F2-9CBB-E45FA3CB14F3}" destId="{5541D430-3315-49C5-9DA0-9A01334BC14C}" srcOrd="0" destOrd="0" parTransId="{5014626F-3E97-4677-BBF8-533833D33957}" sibTransId="{8289FD18-CA6E-489A-A00E-BF6065741BFB}"/>
    <dgm:cxn modelId="{EC54EB3D-2B29-4EA5-A11B-603F6A8CC68E}" type="presOf" srcId="{5541D430-3315-49C5-9DA0-9A01334BC14C}" destId="{09F8FD92-B62E-4F6A-9583-4306E89F1318}" srcOrd="0" destOrd="0" presId="urn:microsoft.com/office/officeart/2005/8/layout/arrow2"/>
    <dgm:cxn modelId="{E8F5B808-6FBB-468E-89A7-F536B86C94F7}" type="presParOf" srcId="{BBE49F33-49ED-443C-AFA9-85B8D16E4A76}" destId="{DF42AA3D-73CC-4164-A384-7C8DC3C447D8}" srcOrd="0" destOrd="0" presId="urn:microsoft.com/office/officeart/2005/8/layout/arrow2"/>
    <dgm:cxn modelId="{6891708E-C329-406A-8E24-4D38C1FC1A1B}" type="presParOf" srcId="{BBE49F33-49ED-443C-AFA9-85B8D16E4A76}" destId="{92BF9DB0-0866-4F86-B4CB-134317B843E1}" srcOrd="1" destOrd="0" presId="urn:microsoft.com/office/officeart/2005/8/layout/arrow2"/>
    <dgm:cxn modelId="{1B97151B-E73D-459D-B2AC-1989E1A61D76}" type="presParOf" srcId="{92BF9DB0-0866-4F86-B4CB-134317B843E1}" destId="{5322389C-8648-4B71-AFF9-0058AAEEE335}" srcOrd="0" destOrd="0" presId="urn:microsoft.com/office/officeart/2005/8/layout/arrow2"/>
    <dgm:cxn modelId="{BF28C0DD-33F7-4D37-AA3B-C2E8C3209805}" type="presParOf" srcId="{92BF9DB0-0866-4F86-B4CB-134317B843E1}" destId="{09F8FD92-B62E-4F6A-9583-4306E89F1318}" srcOrd="1" destOrd="0" presId="urn:microsoft.com/office/officeart/2005/8/layout/arrow2"/>
    <dgm:cxn modelId="{839D04FF-6773-449C-86C0-30D261649FCB}" type="presParOf" srcId="{92BF9DB0-0866-4F86-B4CB-134317B843E1}" destId="{F457684B-7BB7-461D-9B0C-0422AD4B5492}" srcOrd="2" destOrd="0" presId="urn:microsoft.com/office/officeart/2005/8/layout/arrow2"/>
    <dgm:cxn modelId="{9B78D35F-3788-4B4C-AE92-B10975DBD1E1}" type="presParOf" srcId="{92BF9DB0-0866-4F86-B4CB-134317B843E1}" destId="{8923B8FE-FEAD-4057-9437-DB09467596D3}" srcOrd="3" destOrd="0" presId="urn:microsoft.com/office/officeart/2005/8/layout/arrow2"/>
    <dgm:cxn modelId="{68F79C34-0561-497E-9024-F43235207141}" type="presParOf" srcId="{92BF9DB0-0866-4F86-B4CB-134317B843E1}" destId="{4B68C636-BF71-4B0E-B300-EC63BB8B8668}" srcOrd="4" destOrd="0" presId="urn:microsoft.com/office/officeart/2005/8/layout/arrow2"/>
    <dgm:cxn modelId="{6B99D9A7-A816-4406-A77B-0D393BEAD756}" type="presParOf" srcId="{92BF9DB0-0866-4F86-B4CB-134317B843E1}" destId="{CC38B37D-1766-4ED0-8C82-6A23D71F48BF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78AA94-34AF-4298-A78A-2C8D082AC931}" type="doc">
      <dgm:prSet loTypeId="urn:microsoft.com/office/officeart/2005/8/layout/radial6" loCatId="cycle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E5C6BECD-A822-4CE1-A5F1-260AFB6D2EBB}">
      <dgm:prSet phldrT="[Metin]" custT="1"/>
      <dgm:spPr/>
      <dgm:t>
        <a:bodyPr/>
        <a:lstStyle/>
        <a:p>
          <a:r>
            <a:rPr lang="en-US" sz="2400" b="1" noProof="0" dirty="0" smtClean="0">
              <a:solidFill>
                <a:schemeClr val="tx1"/>
              </a:solidFill>
              <a:latin typeface="Agency FB" panose="020B0503020202020204" pitchFamily="34" charset="0"/>
            </a:rPr>
            <a:t>The Council of Higher Education</a:t>
          </a:r>
          <a:endParaRPr lang="en-US" sz="2400" b="1" noProof="0" dirty="0">
            <a:solidFill>
              <a:schemeClr val="tx1"/>
            </a:solidFill>
            <a:latin typeface="Agency FB" panose="020B0503020202020204" pitchFamily="34" charset="0"/>
          </a:endParaRPr>
        </a:p>
      </dgm:t>
    </dgm:pt>
    <dgm:pt modelId="{C1B3E6EF-FD20-40B5-98F6-66DF2A40A8F0}" type="parTrans" cxnId="{CE5BA0B8-2004-44AC-B259-FB73E48B50C9}">
      <dgm:prSet/>
      <dgm:spPr/>
      <dgm:t>
        <a:bodyPr/>
        <a:lstStyle/>
        <a:p>
          <a:endParaRPr lang="tr-TR"/>
        </a:p>
      </dgm:t>
    </dgm:pt>
    <dgm:pt modelId="{628A1677-6ED9-47D0-A51F-67A6D0591DE7}" type="sibTrans" cxnId="{CE5BA0B8-2004-44AC-B259-FB73E48B50C9}">
      <dgm:prSet/>
      <dgm:spPr/>
      <dgm:t>
        <a:bodyPr/>
        <a:lstStyle/>
        <a:p>
          <a:endParaRPr lang="tr-TR"/>
        </a:p>
      </dgm:t>
    </dgm:pt>
    <dgm:pt modelId="{A7B0D058-1715-437C-A82D-1C934CB43A24}">
      <dgm:prSet phldrT="[Metin]" custT="1"/>
      <dgm:spPr/>
      <dgm:t>
        <a:bodyPr/>
        <a:lstStyle/>
        <a:p>
          <a:r>
            <a:rPr lang="en-US" sz="2400" b="1" noProof="0" dirty="0" smtClean="0">
              <a:solidFill>
                <a:schemeClr val="tx1"/>
              </a:solidFill>
              <a:latin typeface="Agency FB" panose="020B0503020202020204" pitchFamily="34" charset="0"/>
            </a:rPr>
            <a:t>The Project Coordinator and the Team</a:t>
          </a:r>
          <a:endParaRPr lang="en-US" sz="2400" b="1" noProof="0" dirty="0">
            <a:solidFill>
              <a:schemeClr val="tx1"/>
            </a:solidFill>
            <a:latin typeface="Agency FB" panose="020B0503020202020204" pitchFamily="34" charset="0"/>
          </a:endParaRPr>
        </a:p>
      </dgm:t>
    </dgm:pt>
    <dgm:pt modelId="{7BD018F8-B655-4C0E-B95A-AF3217A985D7}" type="parTrans" cxnId="{1EAC6450-BE99-438B-976C-10F1A6B188EE}">
      <dgm:prSet/>
      <dgm:spPr/>
      <dgm:t>
        <a:bodyPr/>
        <a:lstStyle/>
        <a:p>
          <a:endParaRPr lang="tr-TR"/>
        </a:p>
      </dgm:t>
    </dgm:pt>
    <dgm:pt modelId="{1F533F8C-4497-41B0-895F-94602FD1143D}" type="sibTrans" cxnId="{1EAC6450-BE99-438B-976C-10F1A6B188EE}">
      <dgm:prSet/>
      <dgm:spPr/>
      <dgm:t>
        <a:bodyPr/>
        <a:lstStyle/>
        <a:p>
          <a:endParaRPr lang="tr-TR"/>
        </a:p>
      </dgm:t>
    </dgm:pt>
    <dgm:pt modelId="{9138379F-C9B9-40F4-A2CA-B4FB95A0A7DB}">
      <dgm:prSet phldrT="[Metin]" custT="1"/>
      <dgm:spPr/>
      <dgm:t>
        <a:bodyPr/>
        <a:lstStyle/>
        <a:p>
          <a:r>
            <a:rPr lang="en-US" sz="2400" b="1" noProof="0" dirty="0" smtClean="0">
              <a:solidFill>
                <a:schemeClr val="tx1"/>
              </a:solidFill>
              <a:latin typeface="Agency FB" panose="020B0503020202020204" pitchFamily="34" charset="0"/>
            </a:rPr>
            <a:t>Mevlana Exchange Programme Coordinator</a:t>
          </a:r>
          <a:endParaRPr lang="en-US" sz="2400" b="1" noProof="0" dirty="0">
            <a:solidFill>
              <a:schemeClr val="tx1"/>
            </a:solidFill>
            <a:latin typeface="Agency FB" panose="020B0503020202020204" pitchFamily="34" charset="0"/>
          </a:endParaRPr>
        </a:p>
      </dgm:t>
    </dgm:pt>
    <dgm:pt modelId="{6C3A4495-3141-425E-A13F-37DA71057F26}" type="parTrans" cxnId="{545442B8-28C5-4ADF-9DA3-902744E53239}">
      <dgm:prSet/>
      <dgm:spPr/>
      <dgm:t>
        <a:bodyPr/>
        <a:lstStyle/>
        <a:p>
          <a:endParaRPr lang="tr-TR"/>
        </a:p>
      </dgm:t>
    </dgm:pt>
    <dgm:pt modelId="{3A26F9E3-4658-4761-8B8E-E17330AF7AAA}" type="sibTrans" cxnId="{545442B8-28C5-4ADF-9DA3-902744E53239}">
      <dgm:prSet/>
      <dgm:spPr/>
      <dgm:t>
        <a:bodyPr/>
        <a:lstStyle/>
        <a:p>
          <a:endParaRPr lang="tr-TR"/>
        </a:p>
      </dgm:t>
    </dgm:pt>
    <dgm:pt modelId="{C15EF019-C91D-40F3-9C7C-0D55DB718E10}">
      <dgm:prSet phldrT="[Metin]" custT="1"/>
      <dgm:spPr/>
      <dgm:t>
        <a:bodyPr/>
        <a:lstStyle/>
        <a:p>
          <a:r>
            <a:rPr lang="en-US" sz="2400" b="1" noProof="0" dirty="0" smtClean="0">
              <a:solidFill>
                <a:schemeClr val="tx1"/>
              </a:solidFill>
              <a:latin typeface="Agency FB" panose="020B0503020202020204" pitchFamily="34" charset="0"/>
            </a:rPr>
            <a:t>Mevlana Exchange Programme Staff</a:t>
          </a:r>
          <a:endParaRPr lang="en-US" sz="2400" b="1" noProof="0" dirty="0">
            <a:solidFill>
              <a:schemeClr val="tx1"/>
            </a:solidFill>
            <a:latin typeface="Agency FB" panose="020B0503020202020204" pitchFamily="34" charset="0"/>
          </a:endParaRPr>
        </a:p>
      </dgm:t>
    </dgm:pt>
    <dgm:pt modelId="{3B9DAD91-14D3-4605-94B6-11759DF16232}" type="parTrans" cxnId="{640059D2-9F74-4E47-A7A0-CCE6C51B7F45}">
      <dgm:prSet/>
      <dgm:spPr/>
      <dgm:t>
        <a:bodyPr/>
        <a:lstStyle/>
        <a:p>
          <a:endParaRPr lang="tr-TR"/>
        </a:p>
      </dgm:t>
    </dgm:pt>
    <dgm:pt modelId="{EA7029BD-FADD-41C5-9C36-5EE2D4E32719}" type="sibTrans" cxnId="{640059D2-9F74-4E47-A7A0-CCE6C51B7F45}">
      <dgm:prSet/>
      <dgm:spPr/>
      <dgm:t>
        <a:bodyPr/>
        <a:lstStyle/>
        <a:p>
          <a:endParaRPr lang="tr-TR"/>
        </a:p>
      </dgm:t>
    </dgm:pt>
    <dgm:pt modelId="{7B1FAAF8-7675-4D81-8854-A14BC188FA64}">
      <dgm:prSet phldrT="[Metin]" custT="1"/>
      <dgm:spPr/>
      <dgm:t>
        <a:bodyPr/>
        <a:lstStyle/>
        <a:p>
          <a:r>
            <a:rPr lang="en-US" sz="2400" b="1" noProof="0" dirty="0" smtClean="0">
              <a:solidFill>
                <a:schemeClr val="tx1"/>
              </a:solidFill>
              <a:latin typeface="Agency FB" panose="020B0503020202020204" pitchFamily="34" charset="0"/>
            </a:rPr>
            <a:t>Partner University</a:t>
          </a:r>
          <a:endParaRPr lang="en-US" sz="2400" b="1" noProof="0" dirty="0">
            <a:solidFill>
              <a:schemeClr val="tx1"/>
            </a:solidFill>
            <a:latin typeface="Agency FB" panose="020B0503020202020204" pitchFamily="34" charset="0"/>
          </a:endParaRPr>
        </a:p>
      </dgm:t>
    </dgm:pt>
    <dgm:pt modelId="{A1C27584-7D90-4F95-B989-F55251D1381C}" type="parTrans" cxnId="{2D2F20C2-DD1F-4317-B2A4-4AEED0862847}">
      <dgm:prSet/>
      <dgm:spPr/>
      <dgm:t>
        <a:bodyPr/>
        <a:lstStyle/>
        <a:p>
          <a:endParaRPr lang="tr-TR"/>
        </a:p>
      </dgm:t>
    </dgm:pt>
    <dgm:pt modelId="{F85E2A64-887F-4F29-8930-C28E93C84290}" type="sibTrans" cxnId="{2D2F20C2-DD1F-4317-B2A4-4AEED0862847}">
      <dgm:prSet/>
      <dgm:spPr/>
      <dgm:t>
        <a:bodyPr/>
        <a:lstStyle/>
        <a:p>
          <a:endParaRPr lang="tr-TR"/>
        </a:p>
      </dgm:t>
    </dgm:pt>
    <dgm:pt modelId="{DB0213F3-C181-44FF-B8A4-7C8185F4BE8E}" type="pres">
      <dgm:prSet presAssocID="{9C78AA94-34AF-4298-A78A-2C8D082AC93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4A8435B-D679-4131-97EF-1E1D0219BDD2}" type="pres">
      <dgm:prSet presAssocID="{E5C6BECD-A822-4CE1-A5F1-260AFB6D2EBB}" presName="centerShape" presStyleLbl="node0" presStyleIdx="0" presStyleCnt="1" custScaleX="112838" custLinFactNeighborX="1562" custLinFactNeighborY="-371"/>
      <dgm:spPr/>
      <dgm:t>
        <a:bodyPr/>
        <a:lstStyle/>
        <a:p>
          <a:endParaRPr lang="tr-TR"/>
        </a:p>
      </dgm:t>
    </dgm:pt>
    <dgm:pt modelId="{5B64E7D8-0A52-4563-B2DD-9F4EF98DB7C6}" type="pres">
      <dgm:prSet presAssocID="{A7B0D058-1715-437C-A82D-1C934CB43A24}" presName="node" presStyleLbl="node1" presStyleIdx="0" presStyleCnt="4" custScaleX="175267" custScaleY="135673" custRadScaleRad="100210" custRadScaleInc="-76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E6C2457-7163-4595-9758-FF6089804CCA}" type="pres">
      <dgm:prSet presAssocID="{A7B0D058-1715-437C-A82D-1C934CB43A24}" presName="dummy" presStyleCnt="0"/>
      <dgm:spPr/>
    </dgm:pt>
    <dgm:pt modelId="{008C34A0-D07B-4A2D-906C-84EFCD8A1B81}" type="pres">
      <dgm:prSet presAssocID="{1F533F8C-4497-41B0-895F-94602FD1143D}" presName="sibTrans" presStyleLbl="sibTrans2D1" presStyleIdx="0" presStyleCnt="4"/>
      <dgm:spPr/>
      <dgm:t>
        <a:bodyPr/>
        <a:lstStyle/>
        <a:p>
          <a:endParaRPr lang="tr-TR"/>
        </a:p>
      </dgm:t>
    </dgm:pt>
    <dgm:pt modelId="{725F66CB-5759-4976-A5E8-EE2ABD03D09C}" type="pres">
      <dgm:prSet presAssocID="{9138379F-C9B9-40F4-A2CA-B4FB95A0A7DB}" presName="node" presStyleLbl="node1" presStyleIdx="1" presStyleCnt="4" custScaleX="152598" custScaleY="14261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C74BEB-F623-436E-B044-864C6C15C68D}" type="pres">
      <dgm:prSet presAssocID="{9138379F-C9B9-40F4-A2CA-B4FB95A0A7DB}" presName="dummy" presStyleCnt="0"/>
      <dgm:spPr/>
    </dgm:pt>
    <dgm:pt modelId="{107129FD-00BA-4AA1-BABD-C8F854F0E9CB}" type="pres">
      <dgm:prSet presAssocID="{3A26F9E3-4658-4761-8B8E-E17330AF7AAA}" presName="sibTrans" presStyleLbl="sibTrans2D1" presStyleIdx="1" presStyleCnt="4"/>
      <dgm:spPr/>
      <dgm:t>
        <a:bodyPr/>
        <a:lstStyle/>
        <a:p>
          <a:endParaRPr lang="tr-TR"/>
        </a:p>
      </dgm:t>
    </dgm:pt>
    <dgm:pt modelId="{487BD02F-B883-4777-81E2-7D1F0EE376CF}" type="pres">
      <dgm:prSet presAssocID="{C15EF019-C91D-40F3-9C7C-0D55DB718E10}" presName="node" presStyleLbl="node1" presStyleIdx="2" presStyleCnt="4" custScaleX="170667" custScaleY="13628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F4C5211-6304-4BC8-B92E-718FD9D8896A}" type="pres">
      <dgm:prSet presAssocID="{C15EF019-C91D-40F3-9C7C-0D55DB718E10}" presName="dummy" presStyleCnt="0"/>
      <dgm:spPr/>
    </dgm:pt>
    <dgm:pt modelId="{8D5BF1E4-10F9-4737-8DF2-0E6CA0D6F693}" type="pres">
      <dgm:prSet presAssocID="{EA7029BD-FADD-41C5-9C36-5EE2D4E32719}" presName="sibTrans" presStyleLbl="sibTrans2D1" presStyleIdx="2" presStyleCnt="4"/>
      <dgm:spPr/>
      <dgm:t>
        <a:bodyPr/>
        <a:lstStyle/>
        <a:p>
          <a:endParaRPr lang="tr-TR"/>
        </a:p>
      </dgm:t>
    </dgm:pt>
    <dgm:pt modelId="{38262963-B3AF-4F21-B8BC-4DB5C50E8D91}" type="pres">
      <dgm:prSet presAssocID="{7B1FAAF8-7675-4D81-8854-A14BC188FA64}" presName="node" presStyleLbl="node1" presStyleIdx="3" presStyleCnt="4" custScaleX="162866" custScaleY="14125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29F5191-FAFD-417E-83EA-55EF217B0E0B}" type="pres">
      <dgm:prSet presAssocID="{7B1FAAF8-7675-4D81-8854-A14BC188FA64}" presName="dummy" presStyleCnt="0"/>
      <dgm:spPr/>
    </dgm:pt>
    <dgm:pt modelId="{97886057-461A-47CD-9937-329CC2C89DF6}" type="pres">
      <dgm:prSet presAssocID="{F85E2A64-887F-4F29-8930-C28E93C84290}" presName="sibTrans" presStyleLbl="sibTrans2D1" presStyleIdx="3" presStyleCnt="4"/>
      <dgm:spPr/>
      <dgm:t>
        <a:bodyPr/>
        <a:lstStyle/>
        <a:p>
          <a:endParaRPr lang="tr-TR"/>
        </a:p>
      </dgm:t>
    </dgm:pt>
  </dgm:ptLst>
  <dgm:cxnLst>
    <dgm:cxn modelId="{B765F1A6-10B8-40E1-9008-611DA9C0EBDE}" type="presOf" srcId="{3A26F9E3-4658-4761-8B8E-E17330AF7AAA}" destId="{107129FD-00BA-4AA1-BABD-C8F854F0E9CB}" srcOrd="0" destOrd="0" presId="urn:microsoft.com/office/officeart/2005/8/layout/radial6"/>
    <dgm:cxn modelId="{C284666E-81BE-400A-B2F3-E7622FD09C61}" type="presOf" srcId="{F85E2A64-887F-4F29-8930-C28E93C84290}" destId="{97886057-461A-47CD-9937-329CC2C89DF6}" srcOrd="0" destOrd="0" presId="urn:microsoft.com/office/officeart/2005/8/layout/radial6"/>
    <dgm:cxn modelId="{2D2F20C2-DD1F-4317-B2A4-4AEED0862847}" srcId="{E5C6BECD-A822-4CE1-A5F1-260AFB6D2EBB}" destId="{7B1FAAF8-7675-4D81-8854-A14BC188FA64}" srcOrd="3" destOrd="0" parTransId="{A1C27584-7D90-4F95-B989-F55251D1381C}" sibTransId="{F85E2A64-887F-4F29-8930-C28E93C84290}"/>
    <dgm:cxn modelId="{8E9A2FE8-4D49-4A31-A18C-133A84645FFB}" type="presOf" srcId="{9C78AA94-34AF-4298-A78A-2C8D082AC931}" destId="{DB0213F3-C181-44FF-B8A4-7C8185F4BE8E}" srcOrd="0" destOrd="0" presId="urn:microsoft.com/office/officeart/2005/8/layout/radial6"/>
    <dgm:cxn modelId="{640059D2-9F74-4E47-A7A0-CCE6C51B7F45}" srcId="{E5C6BECD-A822-4CE1-A5F1-260AFB6D2EBB}" destId="{C15EF019-C91D-40F3-9C7C-0D55DB718E10}" srcOrd="2" destOrd="0" parTransId="{3B9DAD91-14D3-4605-94B6-11759DF16232}" sibTransId="{EA7029BD-FADD-41C5-9C36-5EE2D4E32719}"/>
    <dgm:cxn modelId="{22803CE7-D4B2-499D-AF97-4EAEBA0DF1AB}" type="presOf" srcId="{1F533F8C-4497-41B0-895F-94602FD1143D}" destId="{008C34A0-D07B-4A2D-906C-84EFCD8A1B81}" srcOrd="0" destOrd="0" presId="urn:microsoft.com/office/officeart/2005/8/layout/radial6"/>
    <dgm:cxn modelId="{A013112F-88F4-44DF-BB49-0F0BDB05DAE9}" type="presOf" srcId="{7B1FAAF8-7675-4D81-8854-A14BC188FA64}" destId="{38262963-B3AF-4F21-B8BC-4DB5C50E8D91}" srcOrd="0" destOrd="0" presId="urn:microsoft.com/office/officeart/2005/8/layout/radial6"/>
    <dgm:cxn modelId="{9AA37638-9386-4EE0-A19B-6B950E384D81}" type="presOf" srcId="{EA7029BD-FADD-41C5-9C36-5EE2D4E32719}" destId="{8D5BF1E4-10F9-4737-8DF2-0E6CA0D6F693}" srcOrd="0" destOrd="0" presId="urn:microsoft.com/office/officeart/2005/8/layout/radial6"/>
    <dgm:cxn modelId="{545442B8-28C5-4ADF-9DA3-902744E53239}" srcId="{E5C6BECD-A822-4CE1-A5F1-260AFB6D2EBB}" destId="{9138379F-C9B9-40F4-A2CA-B4FB95A0A7DB}" srcOrd="1" destOrd="0" parTransId="{6C3A4495-3141-425E-A13F-37DA71057F26}" sibTransId="{3A26F9E3-4658-4761-8B8E-E17330AF7AAA}"/>
    <dgm:cxn modelId="{6CC8D8D5-7716-4A16-BCD8-938226132FBA}" type="presOf" srcId="{E5C6BECD-A822-4CE1-A5F1-260AFB6D2EBB}" destId="{04A8435B-D679-4131-97EF-1E1D0219BDD2}" srcOrd="0" destOrd="0" presId="urn:microsoft.com/office/officeart/2005/8/layout/radial6"/>
    <dgm:cxn modelId="{1EAC6450-BE99-438B-976C-10F1A6B188EE}" srcId="{E5C6BECD-A822-4CE1-A5F1-260AFB6D2EBB}" destId="{A7B0D058-1715-437C-A82D-1C934CB43A24}" srcOrd="0" destOrd="0" parTransId="{7BD018F8-B655-4C0E-B95A-AF3217A985D7}" sibTransId="{1F533F8C-4497-41B0-895F-94602FD1143D}"/>
    <dgm:cxn modelId="{EE31BF61-ACAB-4652-AC3A-7A89BF53C50C}" type="presOf" srcId="{9138379F-C9B9-40F4-A2CA-B4FB95A0A7DB}" destId="{725F66CB-5759-4976-A5E8-EE2ABD03D09C}" srcOrd="0" destOrd="0" presId="urn:microsoft.com/office/officeart/2005/8/layout/radial6"/>
    <dgm:cxn modelId="{21DA53C1-4C50-4F04-9AF4-8558BD10925E}" type="presOf" srcId="{C15EF019-C91D-40F3-9C7C-0D55DB718E10}" destId="{487BD02F-B883-4777-81E2-7D1F0EE376CF}" srcOrd="0" destOrd="0" presId="urn:microsoft.com/office/officeart/2005/8/layout/radial6"/>
    <dgm:cxn modelId="{EA35DE22-433E-4A97-B142-ABACB4BFD6B6}" type="presOf" srcId="{A7B0D058-1715-437C-A82D-1C934CB43A24}" destId="{5B64E7D8-0A52-4563-B2DD-9F4EF98DB7C6}" srcOrd="0" destOrd="0" presId="urn:microsoft.com/office/officeart/2005/8/layout/radial6"/>
    <dgm:cxn modelId="{CE5BA0B8-2004-44AC-B259-FB73E48B50C9}" srcId="{9C78AA94-34AF-4298-A78A-2C8D082AC931}" destId="{E5C6BECD-A822-4CE1-A5F1-260AFB6D2EBB}" srcOrd="0" destOrd="0" parTransId="{C1B3E6EF-FD20-40B5-98F6-66DF2A40A8F0}" sibTransId="{628A1677-6ED9-47D0-A51F-67A6D0591DE7}"/>
    <dgm:cxn modelId="{43CBAADD-3842-4108-92D2-0488A00674D7}" type="presParOf" srcId="{DB0213F3-C181-44FF-B8A4-7C8185F4BE8E}" destId="{04A8435B-D679-4131-97EF-1E1D0219BDD2}" srcOrd="0" destOrd="0" presId="urn:microsoft.com/office/officeart/2005/8/layout/radial6"/>
    <dgm:cxn modelId="{705DE61B-8549-435F-A83C-EEDD05FDA6E8}" type="presParOf" srcId="{DB0213F3-C181-44FF-B8A4-7C8185F4BE8E}" destId="{5B64E7D8-0A52-4563-B2DD-9F4EF98DB7C6}" srcOrd="1" destOrd="0" presId="urn:microsoft.com/office/officeart/2005/8/layout/radial6"/>
    <dgm:cxn modelId="{ECF6DBC4-0A95-4028-B73E-0DC11FBABA46}" type="presParOf" srcId="{DB0213F3-C181-44FF-B8A4-7C8185F4BE8E}" destId="{1E6C2457-7163-4595-9758-FF6089804CCA}" srcOrd="2" destOrd="0" presId="urn:microsoft.com/office/officeart/2005/8/layout/radial6"/>
    <dgm:cxn modelId="{B5716B89-E702-4124-8357-99269540D883}" type="presParOf" srcId="{DB0213F3-C181-44FF-B8A4-7C8185F4BE8E}" destId="{008C34A0-D07B-4A2D-906C-84EFCD8A1B81}" srcOrd="3" destOrd="0" presId="urn:microsoft.com/office/officeart/2005/8/layout/radial6"/>
    <dgm:cxn modelId="{1FFA4448-DC97-488D-AB83-C1E1A36D0113}" type="presParOf" srcId="{DB0213F3-C181-44FF-B8A4-7C8185F4BE8E}" destId="{725F66CB-5759-4976-A5E8-EE2ABD03D09C}" srcOrd="4" destOrd="0" presId="urn:microsoft.com/office/officeart/2005/8/layout/radial6"/>
    <dgm:cxn modelId="{848F6579-41AF-41E8-920B-9C126D07B1A9}" type="presParOf" srcId="{DB0213F3-C181-44FF-B8A4-7C8185F4BE8E}" destId="{E9C74BEB-F623-436E-B044-864C6C15C68D}" srcOrd="5" destOrd="0" presId="urn:microsoft.com/office/officeart/2005/8/layout/radial6"/>
    <dgm:cxn modelId="{BBD07873-C6B1-42BB-A8C3-CEE59636D2A0}" type="presParOf" srcId="{DB0213F3-C181-44FF-B8A4-7C8185F4BE8E}" destId="{107129FD-00BA-4AA1-BABD-C8F854F0E9CB}" srcOrd="6" destOrd="0" presId="urn:microsoft.com/office/officeart/2005/8/layout/radial6"/>
    <dgm:cxn modelId="{ED845B61-DB7C-4209-9987-AB8E4CA82595}" type="presParOf" srcId="{DB0213F3-C181-44FF-B8A4-7C8185F4BE8E}" destId="{487BD02F-B883-4777-81E2-7D1F0EE376CF}" srcOrd="7" destOrd="0" presId="urn:microsoft.com/office/officeart/2005/8/layout/radial6"/>
    <dgm:cxn modelId="{3268DDB9-CDB4-41C7-BD30-888E7204475C}" type="presParOf" srcId="{DB0213F3-C181-44FF-B8A4-7C8185F4BE8E}" destId="{8F4C5211-6304-4BC8-B92E-718FD9D8896A}" srcOrd="8" destOrd="0" presId="urn:microsoft.com/office/officeart/2005/8/layout/radial6"/>
    <dgm:cxn modelId="{C4AAD2DD-7111-41FC-A0C7-AEBC8C935420}" type="presParOf" srcId="{DB0213F3-C181-44FF-B8A4-7C8185F4BE8E}" destId="{8D5BF1E4-10F9-4737-8DF2-0E6CA0D6F693}" srcOrd="9" destOrd="0" presId="urn:microsoft.com/office/officeart/2005/8/layout/radial6"/>
    <dgm:cxn modelId="{31FFE831-B2AB-459F-B20E-E670514A13DC}" type="presParOf" srcId="{DB0213F3-C181-44FF-B8A4-7C8185F4BE8E}" destId="{38262963-B3AF-4F21-B8BC-4DB5C50E8D91}" srcOrd="10" destOrd="0" presId="urn:microsoft.com/office/officeart/2005/8/layout/radial6"/>
    <dgm:cxn modelId="{A3702E01-FDF3-4640-9406-8C662778E13F}" type="presParOf" srcId="{DB0213F3-C181-44FF-B8A4-7C8185F4BE8E}" destId="{029F5191-FAFD-417E-83EA-55EF217B0E0B}" srcOrd="11" destOrd="0" presId="urn:microsoft.com/office/officeart/2005/8/layout/radial6"/>
    <dgm:cxn modelId="{F1E94BC3-1E03-4900-8933-DC0EEA559557}" type="presParOf" srcId="{DB0213F3-C181-44FF-B8A4-7C8185F4BE8E}" destId="{97886057-461A-47CD-9937-329CC2C89DF6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42AA3D-73CC-4164-A384-7C8DC3C447D8}">
      <dsp:nvSpPr>
        <dsp:cNvPr id="0" name=""/>
        <dsp:cNvSpPr/>
      </dsp:nvSpPr>
      <dsp:spPr>
        <a:xfrm>
          <a:off x="262889" y="0"/>
          <a:ext cx="6421120" cy="4013200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tx2">
                <a:lumMod val="75000"/>
              </a:schemeClr>
            </a:gs>
            <a:gs pos="89324">
              <a:schemeClr val="accent1">
                <a:lumMod val="25000"/>
                <a:lumOff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20000"/>
                <a:lumOff val="80000"/>
              </a:schemeClr>
            </a:gs>
            <a:gs pos="6747">
              <a:srgbClr val="3E2C4E"/>
            </a:gs>
            <a:gs pos="19101">
              <a:srgbClr val="5F3B62"/>
            </a:gs>
            <a:gs pos="32571">
              <a:srgbClr val="844C78"/>
            </a:gs>
            <a:gs pos="26381">
              <a:srgbClr val="73446E"/>
            </a:gs>
            <a:gs pos="12950">
              <a:srgbClr val="4F3458"/>
            </a:gs>
            <a:gs pos="100000">
              <a:schemeClr val="tx2">
                <a:lumMod val="60000"/>
                <a:lumOff val="40000"/>
              </a:schemeClr>
            </a:gs>
          </a:gsLst>
          <a:lin ang="5400000" scaled="1"/>
        </a:gradFill>
        <a:ln w="9525" cap="rnd" cmpd="sng" algn="ctr">
          <a:solidFill>
            <a:srgbClr val="B31166">
              <a:alpha val="98824"/>
            </a:srgb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22389C-8648-4B71-AFF9-0058AAEEE335}">
      <dsp:nvSpPr>
        <dsp:cNvPr id="0" name=""/>
        <dsp:cNvSpPr/>
      </dsp:nvSpPr>
      <dsp:spPr>
        <a:xfrm>
          <a:off x="1078372" y="2769910"/>
          <a:ext cx="166949" cy="166949"/>
        </a:xfrm>
        <a:prstGeom prst="ellipse">
          <a:avLst/>
        </a:prstGeom>
        <a:solidFill>
          <a:srgbClr val="410082"/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9F8FD92-B62E-4F6A-9583-4306E89F1318}">
      <dsp:nvSpPr>
        <dsp:cNvPr id="0" name=""/>
        <dsp:cNvSpPr/>
      </dsp:nvSpPr>
      <dsp:spPr>
        <a:xfrm>
          <a:off x="1161846" y="2853385"/>
          <a:ext cx="1496120" cy="1159814"/>
        </a:xfrm>
        <a:prstGeom prst="rect">
          <a:avLst/>
        </a:prstGeom>
        <a:noFill/>
        <a:ln w="9525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463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latin typeface="Agency FB" panose="020B0503020202020204" pitchFamily="34" charset="0"/>
            </a:rPr>
            <a:t>Beginning</a:t>
          </a:r>
          <a:endParaRPr lang="tr-TR" sz="2000" b="1" kern="1200" dirty="0">
            <a:latin typeface="Agency FB" panose="020B0503020202020204" pitchFamily="34" charset="0"/>
          </a:endParaRPr>
        </a:p>
      </dsp:txBody>
      <dsp:txXfrm>
        <a:off x="1161846" y="2853385"/>
        <a:ext cx="1496120" cy="1159814"/>
      </dsp:txXfrm>
    </dsp:sp>
    <dsp:sp modelId="{F457684B-7BB7-461D-9B0C-0422AD4B5492}">
      <dsp:nvSpPr>
        <dsp:cNvPr id="0" name=""/>
        <dsp:cNvSpPr/>
      </dsp:nvSpPr>
      <dsp:spPr>
        <a:xfrm>
          <a:off x="2552019" y="1679122"/>
          <a:ext cx="301792" cy="301792"/>
        </a:xfrm>
        <a:prstGeom prst="ellipse">
          <a:avLst/>
        </a:prstGeom>
        <a:solidFill>
          <a:srgbClr val="410082"/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923B8FE-FEAD-4057-9437-DB09467596D3}">
      <dsp:nvSpPr>
        <dsp:cNvPr id="0" name=""/>
        <dsp:cNvSpPr/>
      </dsp:nvSpPr>
      <dsp:spPr>
        <a:xfrm>
          <a:off x="2702915" y="1830019"/>
          <a:ext cx="1541068" cy="2183180"/>
        </a:xfrm>
        <a:prstGeom prst="rect">
          <a:avLst/>
        </a:prstGeom>
        <a:noFill/>
        <a:ln w="9525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14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smtClean="0">
              <a:latin typeface="Agency FB" panose="020B0503020202020204" pitchFamily="34" charset="0"/>
            </a:rPr>
            <a:t>Activation of the Project</a:t>
          </a:r>
          <a:endParaRPr lang="en-US" sz="2000" b="1" kern="1200" noProof="0" dirty="0">
            <a:latin typeface="Agency FB" panose="020B0503020202020204" pitchFamily="34" charset="0"/>
          </a:endParaRPr>
        </a:p>
      </dsp:txBody>
      <dsp:txXfrm>
        <a:off x="2702915" y="1830019"/>
        <a:ext cx="1541068" cy="2183180"/>
      </dsp:txXfrm>
    </dsp:sp>
    <dsp:sp modelId="{4B68C636-BF71-4B0E-B300-EC63BB8B8668}">
      <dsp:nvSpPr>
        <dsp:cNvPr id="0" name=""/>
        <dsp:cNvSpPr/>
      </dsp:nvSpPr>
      <dsp:spPr>
        <a:xfrm>
          <a:off x="4324248" y="1015339"/>
          <a:ext cx="417372" cy="417372"/>
        </a:xfrm>
        <a:prstGeom prst="ellipse">
          <a:avLst/>
        </a:prstGeom>
        <a:solidFill>
          <a:srgbClr val="410082"/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38B37D-1766-4ED0-8C82-6A23D71F48BF}">
      <dsp:nvSpPr>
        <dsp:cNvPr id="0" name=""/>
        <dsp:cNvSpPr/>
      </dsp:nvSpPr>
      <dsp:spPr>
        <a:xfrm>
          <a:off x="4532934" y="1224026"/>
          <a:ext cx="1541068" cy="2789174"/>
        </a:xfrm>
        <a:prstGeom prst="rect">
          <a:avLst/>
        </a:prstGeom>
        <a:noFill/>
        <a:ln w="9525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1157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err="1" smtClean="0">
              <a:latin typeface="Agency FB" panose="020B0503020202020204" pitchFamily="34" charset="0"/>
            </a:rPr>
            <a:t>Completi</a:t>
          </a:r>
          <a:r>
            <a:rPr lang="tr-TR" sz="2000" b="1" kern="1200" noProof="0" dirty="0" smtClean="0">
              <a:latin typeface="Agency FB" panose="020B0503020202020204" pitchFamily="34" charset="0"/>
            </a:rPr>
            <a:t>on</a:t>
          </a:r>
          <a:r>
            <a:rPr lang="en-US" sz="2000" b="1" kern="1200" noProof="0" dirty="0" smtClean="0">
              <a:latin typeface="Agency FB" panose="020B0503020202020204" pitchFamily="34" charset="0"/>
            </a:rPr>
            <a:t> and Reporting the Project</a:t>
          </a:r>
          <a:endParaRPr lang="en-US" sz="2000" b="1" kern="1200" noProof="0" dirty="0">
            <a:latin typeface="Agency FB" panose="020B0503020202020204" pitchFamily="34" charset="0"/>
          </a:endParaRPr>
        </a:p>
      </dsp:txBody>
      <dsp:txXfrm>
        <a:off x="4532934" y="1224026"/>
        <a:ext cx="1541068" cy="27891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886057-461A-47CD-9937-329CC2C89DF6}">
      <dsp:nvSpPr>
        <dsp:cNvPr id="0" name=""/>
        <dsp:cNvSpPr/>
      </dsp:nvSpPr>
      <dsp:spPr>
        <a:xfrm>
          <a:off x="1992410" y="576918"/>
          <a:ext cx="3857741" cy="3857741"/>
        </a:xfrm>
        <a:prstGeom prst="blockArc">
          <a:avLst>
            <a:gd name="adj1" fmla="val 10799972"/>
            <a:gd name="adj2" fmla="val 16186183"/>
            <a:gd name="adj3" fmla="val 464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5BF1E4-10F9-4737-8DF2-0E6CA0D6F693}">
      <dsp:nvSpPr>
        <dsp:cNvPr id="0" name=""/>
        <dsp:cNvSpPr/>
      </dsp:nvSpPr>
      <dsp:spPr>
        <a:xfrm>
          <a:off x="1992410" y="576934"/>
          <a:ext cx="3857741" cy="3857741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7129FD-00BA-4AA1-BABD-C8F854F0E9CB}">
      <dsp:nvSpPr>
        <dsp:cNvPr id="0" name=""/>
        <dsp:cNvSpPr/>
      </dsp:nvSpPr>
      <dsp:spPr>
        <a:xfrm>
          <a:off x="1992410" y="576934"/>
          <a:ext cx="3857741" cy="3857741"/>
        </a:xfrm>
        <a:prstGeom prst="blockArc">
          <a:avLst>
            <a:gd name="adj1" fmla="val 0"/>
            <a:gd name="adj2" fmla="val 5400000"/>
            <a:gd name="adj3" fmla="val 464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08C34A0-D07B-4A2D-906C-84EFCD8A1B81}">
      <dsp:nvSpPr>
        <dsp:cNvPr id="0" name=""/>
        <dsp:cNvSpPr/>
      </dsp:nvSpPr>
      <dsp:spPr>
        <a:xfrm>
          <a:off x="1992410" y="576918"/>
          <a:ext cx="3857741" cy="3857741"/>
        </a:xfrm>
        <a:prstGeom prst="blockArc">
          <a:avLst>
            <a:gd name="adj1" fmla="val 16186183"/>
            <a:gd name="adj2" fmla="val 28"/>
            <a:gd name="adj3" fmla="val 464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4A8435B-D679-4131-97EF-1E1D0219BDD2}">
      <dsp:nvSpPr>
        <dsp:cNvPr id="0" name=""/>
        <dsp:cNvSpPr/>
      </dsp:nvSpPr>
      <dsp:spPr>
        <a:xfrm>
          <a:off x="2978328" y="1603991"/>
          <a:ext cx="2003626" cy="177566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noProof="0" dirty="0" smtClean="0">
              <a:solidFill>
                <a:schemeClr val="tx1"/>
              </a:solidFill>
              <a:latin typeface="Agency FB" panose="020B0503020202020204" pitchFamily="34" charset="0"/>
            </a:rPr>
            <a:t>The Council of Higher Education</a:t>
          </a:r>
          <a:endParaRPr lang="en-US" sz="2400" b="1" kern="1200" noProof="0" dirty="0">
            <a:solidFill>
              <a:schemeClr val="tx1"/>
            </a:solidFill>
            <a:latin typeface="Agency FB" panose="020B0503020202020204" pitchFamily="34" charset="0"/>
          </a:endParaRPr>
        </a:p>
      </dsp:txBody>
      <dsp:txXfrm>
        <a:off x="3271752" y="1864031"/>
        <a:ext cx="1416778" cy="1255586"/>
      </dsp:txXfrm>
    </dsp:sp>
    <dsp:sp modelId="{5B64E7D8-0A52-4563-B2DD-9F4EF98DB7C6}">
      <dsp:nvSpPr>
        <dsp:cNvPr id="0" name=""/>
        <dsp:cNvSpPr/>
      </dsp:nvSpPr>
      <dsp:spPr>
        <a:xfrm>
          <a:off x="2824454" y="-221504"/>
          <a:ext cx="2178510" cy="168637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noProof="0" dirty="0" smtClean="0">
              <a:solidFill>
                <a:schemeClr val="tx1"/>
              </a:solidFill>
              <a:latin typeface="Agency FB" panose="020B0503020202020204" pitchFamily="34" charset="0"/>
            </a:rPr>
            <a:t>The Project Coordinator and the Team</a:t>
          </a:r>
          <a:endParaRPr lang="en-US" sz="2400" b="1" kern="1200" noProof="0" dirty="0">
            <a:solidFill>
              <a:schemeClr val="tx1"/>
            </a:solidFill>
            <a:latin typeface="Agency FB" panose="020B0503020202020204" pitchFamily="34" charset="0"/>
          </a:endParaRPr>
        </a:p>
      </dsp:txBody>
      <dsp:txXfrm>
        <a:off x="3143489" y="25459"/>
        <a:ext cx="1540440" cy="1192444"/>
      </dsp:txXfrm>
    </dsp:sp>
    <dsp:sp modelId="{725F66CB-5759-4976-A5E8-EE2ABD03D09C}">
      <dsp:nvSpPr>
        <dsp:cNvPr id="0" name=""/>
        <dsp:cNvSpPr/>
      </dsp:nvSpPr>
      <dsp:spPr>
        <a:xfrm>
          <a:off x="4857034" y="1619476"/>
          <a:ext cx="1896742" cy="177265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noProof="0" dirty="0" smtClean="0">
              <a:solidFill>
                <a:schemeClr val="tx1"/>
              </a:solidFill>
              <a:latin typeface="Agency FB" panose="020B0503020202020204" pitchFamily="34" charset="0"/>
            </a:rPr>
            <a:t>Mevlana Exchange Programme Coordinator</a:t>
          </a:r>
          <a:endParaRPr lang="en-US" sz="2400" b="1" kern="1200" noProof="0" dirty="0">
            <a:solidFill>
              <a:schemeClr val="tx1"/>
            </a:solidFill>
            <a:latin typeface="Agency FB" panose="020B0503020202020204" pitchFamily="34" charset="0"/>
          </a:endParaRPr>
        </a:p>
      </dsp:txBody>
      <dsp:txXfrm>
        <a:off x="5134805" y="1879076"/>
        <a:ext cx="1341200" cy="1253457"/>
      </dsp:txXfrm>
    </dsp:sp>
    <dsp:sp modelId="{487BD02F-B883-4777-81E2-7D1F0EE376CF}">
      <dsp:nvSpPr>
        <dsp:cNvPr id="0" name=""/>
        <dsp:cNvSpPr/>
      </dsp:nvSpPr>
      <dsp:spPr>
        <a:xfrm>
          <a:off x="2860614" y="3542928"/>
          <a:ext cx="2121334" cy="169400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noProof="0" dirty="0" smtClean="0">
              <a:solidFill>
                <a:schemeClr val="tx1"/>
              </a:solidFill>
              <a:latin typeface="Agency FB" panose="020B0503020202020204" pitchFamily="34" charset="0"/>
            </a:rPr>
            <a:t>Mevlana Exchange Programme Staff</a:t>
          </a:r>
          <a:endParaRPr lang="en-US" sz="2400" b="1" kern="1200" noProof="0" dirty="0">
            <a:solidFill>
              <a:schemeClr val="tx1"/>
            </a:solidFill>
            <a:latin typeface="Agency FB" panose="020B0503020202020204" pitchFamily="34" charset="0"/>
          </a:endParaRPr>
        </a:p>
      </dsp:txBody>
      <dsp:txXfrm>
        <a:off x="3171276" y="3791009"/>
        <a:ext cx="1500010" cy="1197840"/>
      </dsp:txXfrm>
    </dsp:sp>
    <dsp:sp modelId="{38262963-B3AF-4F21-B8BC-4DB5C50E8D91}">
      <dsp:nvSpPr>
        <dsp:cNvPr id="0" name=""/>
        <dsp:cNvSpPr/>
      </dsp:nvSpPr>
      <dsp:spPr>
        <a:xfrm>
          <a:off x="1024972" y="1627928"/>
          <a:ext cx="2024370" cy="175575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noProof="0" dirty="0" smtClean="0">
              <a:solidFill>
                <a:schemeClr val="tx1"/>
              </a:solidFill>
              <a:latin typeface="Agency FB" panose="020B0503020202020204" pitchFamily="34" charset="0"/>
            </a:rPr>
            <a:t>Partner University</a:t>
          </a:r>
          <a:endParaRPr lang="en-US" sz="2400" b="1" kern="1200" noProof="0" dirty="0">
            <a:solidFill>
              <a:schemeClr val="tx1"/>
            </a:solidFill>
            <a:latin typeface="Agency FB" panose="020B0503020202020204" pitchFamily="34" charset="0"/>
          </a:endParaRPr>
        </a:p>
      </dsp:txBody>
      <dsp:txXfrm>
        <a:off x="1321434" y="1885052"/>
        <a:ext cx="1431446" cy="12415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36287E-A1F0-458E-9456-C824A7E54814}" type="datetimeFigureOut">
              <a:rPr lang="tr-TR" smtClean="0"/>
              <a:t>07.03.2017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6920A-B12C-4ABC-988E-AD7272A35B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2876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B6920A-B12C-4ABC-988E-AD7272A35BC1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0608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0CB8AD5-213C-4D33-BDAA-004E0DE08D8A}" type="datetimeFigureOut">
              <a:rPr lang="tr-TR" smtClean="0"/>
              <a:t>07.03.2017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A435B4A2-4EEF-47EC-BAF9-B15AFFA40A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7241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8AD5-213C-4D33-BDAA-004E0DE08D8A}" type="datetimeFigureOut">
              <a:rPr lang="tr-TR" smtClean="0"/>
              <a:t>07.03.2017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B4A2-4EEF-47EC-BAF9-B15AFFA40A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0007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8AD5-213C-4D33-BDAA-004E0DE08D8A}" type="datetimeFigureOut">
              <a:rPr lang="tr-TR" smtClean="0"/>
              <a:t>07.03.2017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B4A2-4EEF-47EC-BAF9-B15AFFA40A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93130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8AD5-213C-4D33-BDAA-004E0DE08D8A}" type="datetimeFigureOut">
              <a:rPr lang="tr-TR" smtClean="0"/>
              <a:t>07.03.2017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B4A2-4EEF-47EC-BAF9-B15AFFA40A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86795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8AD5-213C-4D33-BDAA-004E0DE08D8A}" type="datetimeFigureOut">
              <a:rPr lang="tr-TR" smtClean="0"/>
              <a:t>07.03.2017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B4A2-4EEF-47EC-BAF9-B15AFFA40A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9940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8AD5-213C-4D33-BDAA-004E0DE08D8A}" type="datetimeFigureOut">
              <a:rPr lang="tr-TR" smtClean="0"/>
              <a:t>07.03.2017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B4A2-4EEF-47EC-BAF9-B15AFFA40A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5243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8AD5-213C-4D33-BDAA-004E0DE08D8A}" type="datetimeFigureOut">
              <a:rPr lang="tr-TR" smtClean="0"/>
              <a:t>07.03.2017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B4A2-4EEF-47EC-BAF9-B15AFFA40A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54689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0CB8AD5-213C-4D33-BDAA-004E0DE08D8A}" type="datetimeFigureOut">
              <a:rPr lang="tr-TR" smtClean="0"/>
              <a:t>07.03.2017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B4A2-4EEF-47EC-BAF9-B15AFFA40A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00752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0CB8AD5-213C-4D33-BDAA-004E0DE08D8A}" type="datetimeFigureOut">
              <a:rPr lang="tr-TR" smtClean="0"/>
              <a:t>07.03.2017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B4A2-4EEF-47EC-BAF9-B15AFFA40A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3590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8AD5-213C-4D33-BDAA-004E0DE08D8A}" type="datetimeFigureOut">
              <a:rPr lang="tr-TR" smtClean="0"/>
              <a:t>07.03.2017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B4A2-4EEF-47EC-BAF9-B15AFFA40A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5336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8AD5-213C-4D33-BDAA-004E0DE08D8A}" type="datetimeFigureOut">
              <a:rPr lang="tr-TR" smtClean="0"/>
              <a:t>07.03.2017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B4A2-4EEF-47EC-BAF9-B15AFFA40A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5305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8AD5-213C-4D33-BDAA-004E0DE08D8A}" type="datetimeFigureOut">
              <a:rPr lang="tr-TR" smtClean="0"/>
              <a:t>07.03.2017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B4A2-4EEF-47EC-BAF9-B15AFFA40A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3902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8AD5-213C-4D33-BDAA-004E0DE08D8A}" type="datetimeFigureOut">
              <a:rPr lang="tr-TR" smtClean="0"/>
              <a:t>07.03.2017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B4A2-4EEF-47EC-BAF9-B15AFFA40A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7696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8AD5-213C-4D33-BDAA-004E0DE08D8A}" type="datetimeFigureOut">
              <a:rPr lang="tr-TR" smtClean="0"/>
              <a:t>07.03.2017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B4A2-4EEF-47EC-BAF9-B15AFFA40A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676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8AD5-213C-4D33-BDAA-004E0DE08D8A}" type="datetimeFigureOut">
              <a:rPr lang="tr-TR" smtClean="0"/>
              <a:t>07.03.2017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B4A2-4EEF-47EC-BAF9-B15AFFA40A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878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8AD5-213C-4D33-BDAA-004E0DE08D8A}" type="datetimeFigureOut">
              <a:rPr lang="tr-TR" smtClean="0"/>
              <a:t>07.03.2017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B4A2-4EEF-47EC-BAF9-B15AFFA40A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4776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8AD5-213C-4D33-BDAA-004E0DE08D8A}" type="datetimeFigureOut">
              <a:rPr lang="tr-TR" smtClean="0"/>
              <a:t>07.03.2017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B4A2-4EEF-47EC-BAF9-B15AFFA40A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0422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0CB8AD5-213C-4D33-BDAA-004E0DE08D8A}" type="datetimeFigureOut">
              <a:rPr lang="tr-TR" smtClean="0"/>
              <a:t>07.03.2017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A435B4A2-4EEF-47EC-BAF9-B15AFFA40A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1466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vlana.hacettepe.edu.tr/english/kontenjanlar.shtml" TargetMode="External"/><Relationship Id="rId2" Type="http://schemas.openxmlformats.org/officeDocument/2006/relationships/hyperlink" Target="http://www.mevlana.hacettepe.edu.tr/english/FIELDCODESOFPROJECT060317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vlana.hacettepe.edu.tr/english/" TargetMode="External"/><Relationship Id="rId2" Type="http://schemas.openxmlformats.org/officeDocument/2006/relationships/hyperlink" Target="mailto:mevlana@hacettepe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8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36700" y="1858962"/>
            <a:ext cx="9144000" cy="2840037"/>
          </a:xfrm>
        </p:spPr>
        <p:txBody>
          <a:bodyPr anchor="ctr"/>
          <a:lstStyle/>
          <a:p>
            <a:pPr algn="ctr"/>
            <a:r>
              <a:rPr lang="tr-TR" dirty="0" smtClean="0">
                <a:latin typeface="Bernard MT Condensed" panose="02050806060905020404" pitchFamily="18" charset="0"/>
              </a:rPr>
              <a:t>  Project-based International Exchange Programme</a:t>
            </a:r>
            <a:endParaRPr lang="tr-TR" dirty="0">
              <a:latin typeface="Bernard MT Condensed" panose="02050806060905020404" pitchFamily="18" charset="0"/>
            </a:endParaRPr>
          </a:p>
        </p:txBody>
      </p:sp>
      <p:pic>
        <p:nvPicPr>
          <p:cNvPr id="3" name="5 Resim" descr="C:\Users\abc\Desktop\YÖK LOGOLAR\Mevlana-eng-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2599" y="3523090"/>
            <a:ext cx="1378101" cy="1434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hace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700" y="2549920"/>
            <a:ext cx="1002458" cy="148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131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654" y="732368"/>
            <a:ext cx="9233646" cy="706964"/>
          </a:xfrm>
        </p:spPr>
        <p:txBody>
          <a:bodyPr/>
          <a:lstStyle/>
          <a:p>
            <a:r>
              <a:rPr lang="tr-TR" dirty="0">
                <a:latin typeface="Bernard MT Condensed" panose="02050806060905020404" pitchFamily="18" charset="0"/>
              </a:rPr>
              <a:t>Project-based International Exchange Programme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99007" y="3388245"/>
            <a:ext cx="4166345" cy="558800"/>
          </a:xfrm>
        </p:spPr>
        <p:txBody>
          <a:bodyPr>
            <a:prstTxWarp prst="textDeflate">
              <a:avLst/>
            </a:prstTxWarp>
          </a:bodyPr>
          <a:lstStyle/>
          <a:p>
            <a:pPr marL="0" indent="0">
              <a:buNone/>
            </a:pPr>
            <a:r>
              <a:rPr lang="en-US" b="1" dirty="0" smtClean="0">
                <a:gradFill flip="none" rotWithShape="1">
                  <a:gsLst>
                    <a:gs pos="0">
                      <a:schemeClr val="tx1"/>
                    </a:gs>
                    <a:gs pos="5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Berlin Sans FB" panose="020E0602020502020306" pitchFamily="34" charset="0"/>
              </a:rPr>
              <a:t>Participants in the Project</a:t>
            </a:r>
            <a:endParaRPr lang="en-US" b="1" dirty="0">
              <a:gradFill flip="none" rotWithShape="1">
                <a:gsLst>
                  <a:gs pos="0">
                    <a:schemeClr val="tx1"/>
                  </a:gs>
                  <a:gs pos="5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50000"/>
                      <a:lumOff val="5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atin typeface="Berlin Sans FB" panose="020E0602020502020306" pitchFamily="34" charset="0"/>
            </a:endParaRPr>
          </a:p>
        </p:txBody>
      </p:sp>
      <p:pic>
        <p:nvPicPr>
          <p:cNvPr id="27" name="Resim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03273"/>
            <a:ext cx="3822700" cy="1954727"/>
          </a:xfrm>
          <a:prstGeom prst="rect">
            <a:avLst/>
          </a:prstGeom>
        </p:spPr>
      </p:pic>
      <p:pic>
        <p:nvPicPr>
          <p:cNvPr id="28" name="Resim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2700" y="4903273"/>
            <a:ext cx="3822700" cy="1954727"/>
          </a:xfrm>
          <a:prstGeom prst="rect">
            <a:avLst/>
          </a:prstGeom>
        </p:spPr>
      </p:pic>
      <p:graphicFrame>
        <p:nvGraphicFramePr>
          <p:cNvPr id="32" name="Diyagram 31"/>
          <p:cNvGraphicFramePr/>
          <p:nvPr>
            <p:extLst>
              <p:ext uri="{D42A27DB-BD31-4B8C-83A1-F6EECF244321}">
                <p14:modId xmlns:p14="http://schemas.microsoft.com/office/powerpoint/2010/main" val="2778359668"/>
              </p:ext>
            </p:extLst>
          </p:nvPr>
        </p:nvGraphicFramePr>
        <p:xfrm>
          <a:off x="5165352" y="1629832"/>
          <a:ext cx="7778750" cy="501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6369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63660" y="859368"/>
            <a:ext cx="9208246" cy="706964"/>
          </a:xfrm>
        </p:spPr>
        <p:txBody>
          <a:bodyPr/>
          <a:lstStyle/>
          <a:p>
            <a:r>
              <a:rPr lang="tr-TR" dirty="0">
                <a:latin typeface="Bernard MT Condensed" panose="02050806060905020404" pitchFamily="18" charset="0"/>
              </a:rPr>
              <a:t>Project-based International Exchange </a:t>
            </a:r>
            <a:r>
              <a:rPr lang="tr-TR" dirty="0" smtClean="0">
                <a:latin typeface="Bernard MT Condensed" panose="02050806060905020404" pitchFamily="18" charset="0"/>
              </a:rPr>
              <a:t>Programme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46100" y="2603500"/>
            <a:ext cx="10750923" cy="40005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Tasks of the Participants</a:t>
            </a:r>
          </a:p>
          <a:p>
            <a:pPr marL="0" indent="0" algn="ctr"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The Project Coordinator and the Team</a:t>
            </a:r>
          </a:p>
          <a:p>
            <a:pPr marL="400050" lvl="1" indent="0">
              <a:buNone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gency FB" panose="020B0503020202020204" pitchFamily="34" charset="0"/>
              </a:rPr>
              <a:t>Beginning</a:t>
            </a:r>
            <a:r>
              <a:rPr lang="tr-TR" sz="2800" b="1" dirty="0">
                <a:solidFill>
                  <a:schemeClr val="tx2">
                    <a:lumMod val="75000"/>
                  </a:schemeClr>
                </a:solidFill>
                <a:latin typeface="Agency FB" panose="020B0503020202020204" pitchFamily="34" charset="0"/>
              </a:rPr>
              <a:t>;</a:t>
            </a:r>
            <a:endParaRPr lang="en-US" sz="2800" b="1" dirty="0" smtClean="0">
              <a:solidFill>
                <a:schemeClr val="tx2">
                  <a:lumMod val="75000"/>
                </a:schemeClr>
              </a:solidFill>
              <a:latin typeface="Agency FB" panose="020B0503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Review the plan of project process</a:t>
            </a:r>
            <a:r>
              <a:rPr lang="tr-TR" sz="24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,</a:t>
            </a:r>
            <a:endParaRPr lang="en-US" sz="2400" b="1" dirty="0" smtClean="0">
              <a:solidFill>
                <a:schemeClr val="tx1"/>
              </a:solidFill>
              <a:latin typeface="Agency FB" panose="020B0503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To be in communication with the project coordinator, students and academic staff about the mobility date</a:t>
            </a:r>
            <a:r>
              <a:rPr lang="tr-TR" sz="24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s</a:t>
            </a:r>
            <a:r>
              <a:rPr lang="en-US" sz="24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and duration</a:t>
            </a:r>
            <a:r>
              <a:rPr lang="tr-TR" sz="2400" b="1" dirty="0">
                <a:solidFill>
                  <a:schemeClr val="tx1"/>
                </a:solidFill>
                <a:latin typeface="Agency FB" panose="020B0503020202020204" pitchFamily="34" charset="0"/>
              </a:rPr>
              <a:t>,</a:t>
            </a:r>
            <a:endParaRPr lang="tr-TR" sz="2400" b="1" dirty="0" smtClean="0">
              <a:solidFill>
                <a:schemeClr val="tx1"/>
              </a:solidFill>
              <a:latin typeface="Agency FB" panose="020B0503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To be in communication with the Mevlana coordinator and staff so as to control the financial matters</a:t>
            </a:r>
            <a:r>
              <a:rPr lang="en-US" sz="2400" b="1" dirty="0" smtClean="0">
                <a:latin typeface="Agency FB" panose="020B0503020202020204" pitchFamily="34" charset="0"/>
              </a:rPr>
              <a:t>.</a:t>
            </a:r>
            <a:endParaRPr lang="en-US" sz="2400" b="1" dirty="0" smtClean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16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9306767" cy="1193800"/>
          </a:xfrm>
        </p:spPr>
        <p:txBody>
          <a:bodyPr/>
          <a:lstStyle/>
          <a:p>
            <a:pPr algn="ctr"/>
            <a:r>
              <a:rPr lang="tr-TR" dirty="0">
                <a:latin typeface="Bernard MT Condensed" panose="02050806060905020404" pitchFamily="18" charset="0"/>
              </a:rPr>
              <a:t>Project-based International Exchange </a:t>
            </a:r>
            <a:r>
              <a:rPr lang="tr-TR" dirty="0" smtClean="0">
                <a:latin typeface="Bernard MT Condensed" panose="02050806060905020404" pitchFamily="18" charset="0"/>
              </a:rPr>
              <a:t>Programme</a:t>
            </a:r>
            <a:br>
              <a:rPr lang="tr-TR" dirty="0" smtClean="0">
                <a:latin typeface="Bernard MT Condensed" panose="02050806060905020404" pitchFamily="18" charset="0"/>
              </a:rPr>
            </a:br>
            <a:r>
              <a:rPr lang="tr-TR" dirty="0" smtClean="0">
                <a:latin typeface="Bernard MT Condensed" panose="02050806060905020404" pitchFamily="18" charset="0"/>
              </a:rPr>
              <a:t>                 </a:t>
            </a:r>
            <a:r>
              <a:rPr lang="en-US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Tasks </a:t>
            </a:r>
            <a:r>
              <a:rPr lang="en-US" b="1" dirty="0">
                <a:solidFill>
                  <a:schemeClr val="tx1"/>
                </a:solidFill>
                <a:latin typeface="Agency FB" panose="020B0503020202020204" pitchFamily="34" charset="0"/>
              </a:rPr>
              <a:t>of the </a:t>
            </a:r>
            <a:r>
              <a:rPr lang="en-US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Participants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82276" y="2603500"/>
            <a:ext cx="10585823" cy="34163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The </a:t>
            </a:r>
            <a:r>
              <a:rPr lang="en-US" sz="2800" b="1" dirty="0">
                <a:solidFill>
                  <a:schemeClr val="tx1"/>
                </a:solidFill>
                <a:latin typeface="Agency FB" panose="020B0503020202020204" pitchFamily="34" charset="0"/>
              </a:rPr>
              <a:t>Project Coordinator and the Team</a:t>
            </a:r>
          </a:p>
          <a:p>
            <a:pPr marL="400050" lvl="1" indent="0">
              <a:buNone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gency FB" panose="020B0503020202020204" pitchFamily="34" charset="0"/>
              </a:rPr>
              <a:t>Activation of the Project;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To compile the Project Development Report and to convey it to the Mevlana </a:t>
            </a:r>
            <a:r>
              <a:rPr lang="en-US" sz="2400" b="1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Coordinatorship</a:t>
            </a:r>
            <a:r>
              <a:rPr lang="en-US" sz="24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once a year if the project duration is longer than one year,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To be in communication with the Mevlana Coordinator and staff to be able to control the mobility.  </a:t>
            </a:r>
            <a:endParaRPr lang="en-US" sz="2400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77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36600" y="393700"/>
            <a:ext cx="9179767" cy="1803400"/>
          </a:xfrm>
        </p:spPr>
        <p:txBody>
          <a:bodyPr/>
          <a:lstStyle/>
          <a:p>
            <a:pPr algn="ctr"/>
            <a:r>
              <a:rPr lang="tr-TR" dirty="0">
                <a:latin typeface="Bernard MT Condensed" panose="02050806060905020404" pitchFamily="18" charset="0"/>
              </a:rPr>
              <a:t>Project-based International Exchange </a:t>
            </a:r>
            <a:r>
              <a:rPr lang="tr-TR" dirty="0" smtClean="0">
                <a:latin typeface="Bernard MT Condensed" panose="02050806060905020404" pitchFamily="18" charset="0"/>
              </a:rPr>
              <a:t>Programme</a:t>
            </a:r>
            <a:br>
              <a:rPr lang="tr-TR" dirty="0" smtClean="0">
                <a:latin typeface="Bernard MT Condensed" panose="02050806060905020404" pitchFamily="18" charset="0"/>
              </a:rPr>
            </a:br>
            <a:r>
              <a:rPr lang="tr-TR" dirty="0" smtClean="0">
                <a:latin typeface="Bernard MT Condensed" panose="02050806060905020404" pitchFamily="18" charset="0"/>
              </a:rPr>
              <a:t>                </a:t>
            </a:r>
            <a:r>
              <a:rPr lang="en-US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Tasks </a:t>
            </a:r>
            <a:r>
              <a:rPr lang="en-US" b="1" dirty="0">
                <a:solidFill>
                  <a:schemeClr val="tx1"/>
                </a:solidFill>
                <a:latin typeface="Agency FB" panose="020B0503020202020204" pitchFamily="34" charset="0"/>
              </a:rPr>
              <a:t>of the </a:t>
            </a:r>
            <a:r>
              <a:rPr lang="en-US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Participants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90226" y="2603500"/>
            <a:ext cx="10681073" cy="33909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The </a:t>
            </a:r>
            <a:r>
              <a:rPr lang="en-US" sz="2800" b="1" dirty="0">
                <a:solidFill>
                  <a:schemeClr val="tx1"/>
                </a:solidFill>
                <a:latin typeface="Agency FB" panose="020B0503020202020204" pitchFamily="34" charset="0"/>
              </a:rPr>
              <a:t>Project Coordinator and the Team</a:t>
            </a:r>
          </a:p>
          <a:p>
            <a:pPr marL="400050" lvl="1" indent="0">
              <a:buNone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gency FB" panose="020B0503020202020204" pitchFamily="34" charset="0"/>
              </a:rPr>
              <a:t>Completion and Reporting </a:t>
            </a:r>
            <a:r>
              <a:rPr lang="tr-TR" sz="2800" b="1" dirty="0" smtClean="0">
                <a:solidFill>
                  <a:schemeClr val="tx2">
                    <a:lumMod val="75000"/>
                  </a:schemeClr>
                </a:solidFill>
                <a:latin typeface="Agency FB" panose="020B0503020202020204" pitchFamily="34" charset="0"/>
              </a:rPr>
              <a:t>the Project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To be in communication with the partner university, the Mevlana Coordinator and staff to control the mobility duration, scholarships of the students, and the daily wages paid to the academic staff,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To compile the Project Final Report and to convey it to the </a:t>
            </a:r>
            <a:r>
              <a:rPr lang="en-US" sz="2400" b="1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the</a:t>
            </a:r>
            <a:r>
              <a:rPr lang="en-US" sz="24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Mevlana </a:t>
            </a:r>
            <a:r>
              <a:rPr lang="en-US" sz="2400" b="1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Coordinatorship</a:t>
            </a:r>
            <a:r>
              <a:rPr lang="en-US" sz="24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to be submitted to the Council of Higher Education in two months.</a:t>
            </a:r>
          </a:p>
        </p:txBody>
      </p:sp>
    </p:spTree>
    <p:extLst>
      <p:ext uri="{BB962C8B-B14F-4D97-AF65-F5344CB8AC3E}">
        <p14:creationId xmlns:p14="http://schemas.microsoft.com/office/powerpoint/2010/main" val="351329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68755" y="739031"/>
            <a:ext cx="9613900" cy="1143000"/>
          </a:xfrm>
        </p:spPr>
        <p:txBody>
          <a:bodyPr/>
          <a:lstStyle/>
          <a:p>
            <a:pPr algn="ctr"/>
            <a:r>
              <a:rPr lang="tr-TR" dirty="0">
                <a:latin typeface="Bernard MT Condensed" panose="02050806060905020404" pitchFamily="18" charset="0"/>
              </a:rPr>
              <a:t>Project-based International Exchange Programme</a:t>
            </a:r>
            <a:br>
              <a:rPr lang="tr-TR" dirty="0">
                <a:latin typeface="Bernard MT Condensed" panose="02050806060905020404" pitchFamily="18" charset="0"/>
              </a:rPr>
            </a:br>
            <a:r>
              <a:rPr lang="tr-TR" dirty="0">
                <a:latin typeface="Bernard MT Condensed" panose="02050806060905020404" pitchFamily="18" charset="0"/>
              </a:rPr>
              <a:t>                </a:t>
            </a:r>
            <a:r>
              <a:rPr lang="en-US" b="1" dirty="0">
                <a:solidFill>
                  <a:schemeClr val="tx1"/>
                </a:solidFill>
                <a:latin typeface="Agency FB" panose="020B0503020202020204" pitchFamily="34" charset="0"/>
              </a:rPr>
              <a:t>Tasks of the Participants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77477" y="2400300"/>
            <a:ext cx="11037046" cy="4127500"/>
          </a:xfrm>
        </p:spPr>
        <p:txBody>
          <a:bodyPr/>
          <a:lstStyle/>
          <a:p>
            <a:pPr marL="400050" lvl="1" indent="0" algn="ctr">
              <a:buNone/>
            </a:pPr>
            <a:r>
              <a:rPr lang="tr-TR" sz="26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The Mevlana Exchange Programme </a:t>
            </a:r>
            <a:r>
              <a:rPr lang="tr-TR" sz="2600" b="1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Coordinatorship</a:t>
            </a:r>
            <a:endParaRPr lang="tr-TR" sz="2600" b="1" dirty="0" smtClean="0">
              <a:solidFill>
                <a:schemeClr val="tx1"/>
              </a:solidFill>
              <a:latin typeface="Agency FB" panose="020B0503020202020204" pitchFamily="34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To be in communication with the Di</a:t>
            </a:r>
            <a:r>
              <a:rPr lang="tr-TR" sz="2400" b="1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rec</a:t>
            </a:r>
            <a:r>
              <a:rPr lang="en-US" sz="2400" b="1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torate</a:t>
            </a:r>
            <a:r>
              <a:rPr lang="en-US" sz="24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of Strategy Development of the university and the Project Coordinator to control the financial matters,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To control the mobility duration and the payments for the participants benefitting from the mobility,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To convey the Project Development Report, compiled by the project coordinator, with a signed cover letter to the Council of Higher Education and to follow the process if the project duration is longer than one year.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To convey the Project Final Report, compiled by the project coordinator, to the Council of Higher Education in two months with a cover letter signed by the rector, and to follow the process.</a:t>
            </a:r>
          </a:p>
          <a:p>
            <a:endParaRPr lang="tr-TR" sz="20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7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76300" y="723900"/>
            <a:ext cx="9306767" cy="1096432"/>
          </a:xfrm>
        </p:spPr>
        <p:txBody>
          <a:bodyPr/>
          <a:lstStyle/>
          <a:p>
            <a:pPr algn="ctr"/>
            <a:r>
              <a:rPr lang="tr-TR" dirty="0">
                <a:latin typeface="Bernard MT Condensed" panose="02050806060905020404" pitchFamily="18" charset="0"/>
              </a:rPr>
              <a:t>Project-based International Exchange Programme</a:t>
            </a:r>
            <a:br>
              <a:rPr lang="tr-TR" dirty="0">
                <a:latin typeface="Bernard MT Condensed" panose="02050806060905020404" pitchFamily="18" charset="0"/>
              </a:rPr>
            </a:br>
            <a:r>
              <a:rPr lang="tr-TR" dirty="0">
                <a:latin typeface="Bernard MT Condensed" panose="02050806060905020404" pitchFamily="18" charset="0"/>
              </a:rPr>
              <a:t>                </a:t>
            </a:r>
            <a:r>
              <a:rPr lang="en-US" b="1" dirty="0">
                <a:solidFill>
                  <a:schemeClr val="tx1"/>
                </a:solidFill>
                <a:latin typeface="Agency FB" panose="020B0503020202020204" pitchFamily="34" charset="0"/>
              </a:rPr>
              <a:t>Tasks of the Participants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2254" y="2717800"/>
            <a:ext cx="9830546" cy="3416300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Partner University</a:t>
            </a:r>
          </a:p>
          <a:p>
            <a:pPr marL="400050"/>
            <a:r>
              <a:rPr lang="en-US" sz="26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Partner universities are responsible for all the tasks above.</a:t>
            </a:r>
          </a:p>
          <a:p>
            <a:pPr marL="400050"/>
            <a:r>
              <a:rPr lang="en-US" sz="26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The university of the Project Coordinator is responsible for the fact that whether the partner universities follow the rules or not.</a:t>
            </a:r>
            <a:endParaRPr lang="en-US" sz="2600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10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87400" y="723900"/>
            <a:ext cx="9281367" cy="1134532"/>
          </a:xfrm>
        </p:spPr>
        <p:txBody>
          <a:bodyPr/>
          <a:lstStyle/>
          <a:p>
            <a:pPr algn="ctr"/>
            <a:r>
              <a:rPr lang="tr-TR" dirty="0">
                <a:latin typeface="Bernard MT Condensed" panose="02050806060905020404" pitchFamily="18" charset="0"/>
              </a:rPr>
              <a:t>Project-based International Exchange Programme</a:t>
            </a:r>
            <a:br>
              <a:rPr lang="tr-TR" dirty="0">
                <a:latin typeface="Bernard MT Condensed" panose="02050806060905020404" pitchFamily="18" charset="0"/>
              </a:rPr>
            </a:br>
            <a:r>
              <a:rPr lang="tr-TR" dirty="0">
                <a:latin typeface="Bernard MT Condensed" panose="02050806060905020404" pitchFamily="18" charset="0"/>
              </a:rPr>
              <a:t>                </a:t>
            </a:r>
            <a:r>
              <a:rPr lang="en-US" b="1" dirty="0">
                <a:solidFill>
                  <a:schemeClr val="tx1"/>
                </a:solidFill>
                <a:latin typeface="Agency FB" panose="020B0503020202020204" pitchFamily="34" charset="0"/>
              </a:rPr>
              <a:t>Tasks of the Participants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260600"/>
            <a:ext cx="9182846" cy="4432300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The Council of Higher Education</a:t>
            </a:r>
            <a:endParaRPr lang="en-US" sz="3000" b="1" dirty="0" smtClean="0">
              <a:solidFill>
                <a:schemeClr val="tx1"/>
              </a:solidFill>
              <a:latin typeface="Agency FB" panose="020B0503020202020204" pitchFamily="34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To announce the projects,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To deal with the application process,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To announce the results,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To follow the process,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To review the revised applications,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To deal with the financial matters,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To review the reports</a:t>
            </a:r>
            <a:r>
              <a:rPr lang="tr-TR" sz="24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.</a:t>
            </a:r>
          </a:p>
          <a:p>
            <a:endParaRPr lang="tr-TR" sz="2400" b="1" dirty="0" smtClean="0">
              <a:solidFill>
                <a:schemeClr val="tx1"/>
              </a:solidFill>
              <a:latin typeface="Agency FB" panose="020B0503020202020204" pitchFamily="34" charset="0"/>
            </a:endParaRPr>
          </a:p>
          <a:p>
            <a:endParaRPr lang="tr-TR" sz="2400" b="1" dirty="0" smtClean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72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6660" y="719668"/>
            <a:ext cx="9462246" cy="706964"/>
          </a:xfrm>
        </p:spPr>
        <p:txBody>
          <a:bodyPr/>
          <a:lstStyle/>
          <a:p>
            <a:r>
              <a:rPr lang="tr-TR" dirty="0">
                <a:latin typeface="Bernard MT Condensed" panose="02050806060905020404" pitchFamily="18" charset="0"/>
              </a:rPr>
              <a:t>Project-based International Exchange Programme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8300" y="2603500"/>
            <a:ext cx="11595099" cy="367030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tr-TR" sz="2000" b="1" dirty="0" smtClean="0">
              <a:solidFill>
                <a:schemeClr val="tx1"/>
              </a:solidFill>
              <a:latin typeface="Agency FB" panose="020B0503020202020204" pitchFamily="34" charset="0"/>
            </a:endParaRPr>
          </a:p>
          <a:p>
            <a:pPr marL="0" indent="0" algn="ctr">
              <a:buNone/>
            </a:pPr>
            <a:endParaRPr lang="tr-TR" sz="2000" b="1" dirty="0" smtClean="0">
              <a:solidFill>
                <a:schemeClr val="tx1"/>
              </a:solidFill>
              <a:latin typeface="Agency FB" panose="020B0503020202020204" pitchFamily="34" charset="0"/>
            </a:endParaRPr>
          </a:p>
          <a:p>
            <a:pPr marL="0" indent="0" algn="ctr">
              <a:buNone/>
            </a:pPr>
            <a:endParaRPr lang="tr-TR" sz="2000" b="1" dirty="0" smtClean="0">
              <a:solidFill>
                <a:schemeClr val="tx1"/>
              </a:solidFill>
              <a:latin typeface="Agency FB" panose="020B0503020202020204" pitchFamily="34" charset="0"/>
            </a:endParaRPr>
          </a:p>
          <a:p>
            <a:pPr marL="0" indent="0" algn="ctr">
              <a:buNone/>
            </a:pPr>
            <a:r>
              <a:rPr lang="en-US" sz="96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Please check the website below for the Codes of the Preferred Fields for the Projects</a:t>
            </a:r>
          </a:p>
          <a:p>
            <a:pPr marL="57150" indent="0" algn="ctr">
              <a:buNone/>
            </a:pPr>
            <a:r>
              <a:rPr lang="tr-TR" sz="9600" b="1" dirty="0" smtClean="0">
                <a:solidFill>
                  <a:schemeClr val="tx1"/>
                </a:solidFill>
                <a:latin typeface="Agency FB" panose="020B0503020202020204" pitchFamily="34" charset="0"/>
                <a:hlinkClick r:id="rId2"/>
              </a:rPr>
              <a:t>http</a:t>
            </a:r>
            <a:r>
              <a:rPr lang="tr-TR" sz="9600" b="1" dirty="0">
                <a:solidFill>
                  <a:schemeClr val="tx1"/>
                </a:solidFill>
                <a:latin typeface="Agency FB" panose="020B0503020202020204" pitchFamily="34" charset="0"/>
                <a:hlinkClick r:id="rId2"/>
              </a:rPr>
              <a:t>://</a:t>
            </a:r>
            <a:r>
              <a:rPr lang="tr-TR" sz="9600" b="1" dirty="0" smtClean="0">
                <a:solidFill>
                  <a:schemeClr val="tx1"/>
                </a:solidFill>
                <a:latin typeface="Agency FB" panose="020B0503020202020204" pitchFamily="34" charset="0"/>
                <a:hlinkClick r:id="rId2"/>
              </a:rPr>
              <a:t>www.mevlana.hacettepe.edu.tr/english/FIELDCODESOFPROJECT060317.pdf</a:t>
            </a:r>
            <a:endParaRPr lang="tr-TR" sz="9600" b="1" dirty="0" smtClean="0">
              <a:solidFill>
                <a:schemeClr val="tx1"/>
              </a:solidFill>
              <a:latin typeface="Agency FB" panose="020B0503020202020204" pitchFamily="34" charset="0"/>
            </a:endParaRPr>
          </a:p>
          <a:p>
            <a:pPr marL="57150" indent="0" algn="ctr">
              <a:buNone/>
            </a:pPr>
            <a:endParaRPr lang="tr-TR" sz="9600" b="1" dirty="0" smtClean="0">
              <a:solidFill>
                <a:schemeClr val="tx1"/>
              </a:solidFill>
              <a:latin typeface="Agency FB" panose="020B0503020202020204" pitchFamily="34" charset="0"/>
            </a:endParaRPr>
          </a:p>
          <a:p>
            <a:pPr marL="57150" indent="0" algn="ctr">
              <a:buNone/>
            </a:pPr>
            <a:endParaRPr lang="tr-TR" sz="9600" b="1" dirty="0" smtClean="0">
              <a:solidFill>
                <a:schemeClr val="tx1"/>
              </a:solidFill>
              <a:latin typeface="Agency FB" panose="020B0503020202020204" pitchFamily="34" charset="0"/>
            </a:endParaRPr>
          </a:p>
          <a:p>
            <a:pPr marL="0" indent="0" algn="ctr">
              <a:buNone/>
            </a:pPr>
            <a:r>
              <a:rPr lang="en-US" sz="96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Please </a:t>
            </a:r>
            <a:r>
              <a:rPr lang="en-US" sz="9600" b="1" dirty="0">
                <a:solidFill>
                  <a:schemeClr val="tx1"/>
                </a:solidFill>
                <a:latin typeface="Agency FB" panose="020B0503020202020204" pitchFamily="34" charset="0"/>
              </a:rPr>
              <a:t>check the website below for the detailed information about the quotas</a:t>
            </a:r>
          </a:p>
          <a:p>
            <a:pPr marL="0" indent="0" algn="ctr">
              <a:buNone/>
            </a:pPr>
            <a:r>
              <a:rPr lang="tr-TR" sz="9600" b="1" dirty="0">
                <a:solidFill>
                  <a:schemeClr val="tx1"/>
                </a:solidFill>
                <a:latin typeface="Agency FB" panose="020B0503020202020204" pitchFamily="34" charset="0"/>
                <a:hlinkClick r:id="rId3"/>
              </a:rPr>
              <a:t>http://</a:t>
            </a:r>
            <a:r>
              <a:rPr lang="tr-TR" sz="9600" b="1" dirty="0" smtClean="0">
                <a:solidFill>
                  <a:schemeClr val="tx1"/>
                </a:solidFill>
                <a:latin typeface="Agency FB" panose="020B0503020202020204" pitchFamily="34" charset="0"/>
                <a:hlinkClick r:id="rId3"/>
              </a:rPr>
              <a:t>www.mevlana.hacettepe.edu.tr/english/kontenjanlar.shtml</a:t>
            </a:r>
            <a:endParaRPr lang="tr-TR" sz="9600" b="1" dirty="0">
              <a:solidFill>
                <a:schemeClr val="tx1"/>
              </a:solidFill>
              <a:latin typeface="Agency FB" panose="020B0503020202020204" pitchFamily="34" charset="0"/>
            </a:endParaRPr>
          </a:p>
          <a:p>
            <a:pPr marL="57150" indent="0" algn="ctr">
              <a:buNone/>
            </a:pPr>
            <a:endParaRPr lang="tr-TR" sz="2400" b="1" dirty="0" smtClean="0">
              <a:solidFill>
                <a:schemeClr val="tx1"/>
              </a:solidFill>
              <a:latin typeface="Agency FB" panose="020B0503020202020204" pitchFamily="34" charset="0"/>
            </a:endParaRPr>
          </a:p>
          <a:p>
            <a:pPr marL="57150" indent="0" algn="ctr">
              <a:buNone/>
            </a:pPr>
            <a:r>
              <a:rPr lang="tr-TR" b="1" dirty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406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van 7"/>
          <p:cNvSpPr>
            <a:spLocks noGrp="1"/>
          </p:cNvSpPr>
          <p:nvPr>
            <p:ph type="title"/>
          </p:nvPr>
        </p:nvSpPr>
        <p:spPr>
          <a:xfrm>
            <a:off x="762000" y="673100"/>
            <a:ext cx="9766300" cy="1054100"/>
          </a:xfrm>
        </p:spPr>
        <p:txBody>
          <a:bodyPr/>
          <a:lstStyle/>
          <a:p>
            <a:r>
              <a:rPr lang="tr-TR" dirty="0">
                <a:latin typeface="Bernard MT Condensed" panose="02050806060905020404" pitchFamily="18" charset="0"/>
              </a:rPr>
              <a:t>Project-based International Exchange Programme</a:t>
            </a:r>
            <a:endParaRPr lang="tr-TR" dirty="0"/>
          </a:p>
        </p:txBody>
      </p:sp>
      <p:sp>
        <p:nvSpPr>
          <p:cNvPr id="9" name="İçerik Yer Tutucusu 8"/>
          <p:cNvSpPr>
            <a:spLocks noGrp="1"/>
          </p:cNvSpPr>
          <p:nvPr>
            <p:ph idx="1"/>
          </p:nvPr>
        </p:nvSpPr>
        <p:spPr>
          <a:xfrm>
            <a:off x="748927" y="2476500"/>
            <a:ext cx="10694146" cy="4038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tr-TR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tr-TR" b="1" dirty="0">
              <a:solidFill>
                <a:schemeClr val="tx1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tr-TR" altLang="tr-TR" sz="2000" b="1" dirty="0">
                <a:solidFill>
                  <a:schemeClr val="tx1"/>
                </a:solidFill>
              </a:rPr>
              <a:t>Hacettepe </a:t>
            </a:r>
            <a:r>
              <a:rPr lang="tr-TR" altLang="tr-TR" sz="2000" b="1" dirty="0" err="1" smtClean="0">
                <a:solidFill>
                  <a:schemeClr val="tx1"/>
                </a:solidFill>
              </a:rPr>
              <a:t>University</a:t>
            </a:r>
            <a:endParaRPr lang="tr-TR" altLang="tr-TR" sz="2000" b="1" dirty="0">
              <a:solidFill>
                <a:schemeClr val="tx1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tr-TR" altLang="tr-TR" sz="2000" b="1" dirty="0" smtClean="0">
                <a:solidFill>
                  <a:schemeClr val="tx1"/>
                </a:solidFill>
              </a:rPr>
              <a:t>Mevlana Exchange Programme </a:t>
            </a:r>
            <a:r>
              <a:rPr lang="tr-TR" altLang="tr-TR" sz="2000" b="1" dirty="0" err="1" smtClean="0">
                <a:solidFill>
                  <a:schemeClr val="tx1"/>
                </a:solidFill>
              </a:rPr>
              <a:t>Coordinatorship</a:t>
            </a:r>
            <a:r>
              <a:rPr lang="tr-TR" altLang="tr-TR" sz="2000" b="1" dirty="0" smtClean="0">
                <a:solidFill>
                  <a:schemeClr val="tx1"/>
                </a:solidFill>
              </a:rPr>
              <a:t> Office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tr-TR" altLang="tr-TR" b="1" dirty="0" smtClean="0">
                <a:solidFill>
                  <a:schemeClr val="tx1"/>
                </a:solidFill>
                <a:hlinkClick r:id="rId2"/>
              </a:rPr>
              <a:t>mevlana@hacettepe.edu.tr</a:t>
            </a:r>
            <a:endParaRPr lang="tr-TR" altLang="tr-TR" b="1" dirty="0" smtClean="0">
              <a:solidFill>
                <a:schemeClr val="tx1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tr-TR" altLang="tr-TR" b="1" dirty="0" smtClean="0">
                <a:solidFill>
                  <a:schemeClr val="tx1"/>
                </a:solidFill>
                <a:hlinkClick r:id="rId3"/>
              </a:rPr>
              <a:t>http</a:t>
            </a:r>
            <a:r>
              <a:rPr lang="tr-TR" altLang="tr-TR" b="1" dirty="0">
                <a:solidFill>
                  <a:schemeClr val="tx1"/>
                </a:solidFill>
                <a:hlinkClick r:id="rId3"/>
              </a:rPr>
              <a:t>://www.mevlana.hacettepe.edu.tr/english</a:t>
            </a:r>
            <a:r>
              <a:rPr lang="tr-TR" altLang="tr-TR" b="1" dirty="0" smtClean="0">
                <a:solidFill>
                  <a:schemeClr val="tx1"/>
                </a:solidFill>
                <a:hlinkClick r:id="rId3"/>
              </a:rPr>
              <a:t>/</a:t>
            </a:r>
            <a:endParaRPr lang="tr-TR" altLang="tr-TR" b="1" dirty="0" smtClean="0">
              <a:solidFill>
                <a:schemeClr val="tx1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tr-TR" altLang="tr-TR" dirty="0" smtClean="0">
              <a:solidFill>
                <a:srgbClr val="0070C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tr-TR" altLang="tr-TR" b="1" dirty="0" smtClean="0">
                <a:solidFill>
                  <a:schemeClr val="tx1"/>
                </a:solidFill>
              </a:rPr>
              <a:t>0312 </a:t>
            </a:r>
            <a:r>
              <a:rPr lang="tr-TR" altLang="tr-TR" b="1" dirty="0">
                <a:solidFill>
                  <a:schemeClr val="tx1"/>
                </a:solidFill>
              </a:rPr>
              <a:t>297 60 </a:t>
            </a:r>
            <a:r>
              <a:rPr lang="tr-TR" altLang="tr-TR" b="1" dirty="0" smtClean="0">
                <a:solidFill>
                  <a:schemeClr val="tx1"/>
                </a:solidFill>
              </a:rPr>
              <a:t>28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tr-TR" altLang="tr-TR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tr-TR" b="1" dirty="0">
              <a:solidFill>
                <a:schemeClr val="tx1"/>
              </a:solidFill>
            </a:endParaRPr>
          </a:p>
        </p:txBody>
      </p:sp>
      <p:pic>
        <p:nvPicPr>
          <p:cNvPr id="10" name="Picture 5" descr="hace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820" y="3383390"/>
            <a:ext cx="1165580" cy="16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5 Resim" descr="C:\Users\abc\Desktop\YÖK LOGOLAR\Mevlana-eng-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6259" y="3383390"/>
            <a:ext cx="1486814" cy="16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407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61267" y="770468"/>
            <a:ext cx="9335246" cy="706964"/>
          </a:xfrm>
        </p:spPr>
        <p:txBody>
          <a:bodyPr/>
          <a:lstStyle/>
          <a:p>
            <a:r>
              <a:rPr lang="tr-TR" dirty="0">
                <a:latin typeface="Bernard MT Condensed" panose="02050806060905020404" pitchFamily="18" charset="0"/>
              </a:rPr>
              <a:t>Project-based International Exchange Programme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34267" y="2184400"/>
            <a:ext cx="10085340" cy="3860800"/>
          </a:xfrm>
        </p:spPr>
        <p:txBody>
          <a:bodyPr>
            <a:normAutofit/>
          </a:bodyPr>
          <a:lstStyle/>
          <a:p>
            <a:endParaRPr lang="tr-TR" sz="22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200" b="1" dirty="0" smtClean="0">
                <a:solidFill>
                  <a:schemeClr val="tx1"/>
                </a:solidFill>
              </a:rPr>
              <a:t>This programme aims at promoting and </a:t>
            </a:r>
            <a:r>
              <a:rPr lang="en-US" sz="2200" b="1" dirty="0" err="1" smtClean="0">
                <a:solidFill>
                  <a:schemeClr val="tx1"/>
                </a:solidFill>
              </a:rPr>
              <a:t>stre</a:t>
            </a:r>
            <a:r>
              <a:rPr lang="tr-TR" sz="2200" b="1" dirty="0" smtClean="0">
                <a:solidFill>
                  <a:schemeClr val="tx1"/>
                </a:solidFill>
              </a:rPr>
              <a:t>n</a:t>
            </a:r>
            <a:r>
              <a:rPr lang="en-US" sz="2200" b="1" dirty="0" err="1" smtClean="0">
                <a:solidFill>
                  <a:schemeClr val="tx1"/>
                </a:solidFill>
              </a:rPr>
              <a:t>gt</a:t>
            </a:r>
            <a:r>
              <a:rPr lang="tr-TR" sz="2200" b="1" dirty="0" smtClean="0">
                <a:solidFill>
                  <a:schemeClr val="tx1"/>
                </a:solidFill>
              </a:rPr>
              <a:t>h</a:t>
            </a:r>
            <a:r>
              <a:rPr lang="en-US" sz="2200" b="1" dirty="0" err="1" smtClean="0">
                <a:solidFill>
                  <a:schemeClr val="tx1"/>
                </a:solidFill>
              </a:rPr>
              <a:t>ening</a:t>
            </a:r>
            <a:r>
              <a:rPr lang="en-US" sz="2200" b="1" dirty="0" smtClean="0">
                <a:solidFill>
                  <a:schemeClr val="tx1"/>
                </a:solidFill>
              </a:rPr>
              <a:t> the cooperation between higher education institutions in line with the purpose of raising quality in the </a:t>
            </a:r>
            <a:r>
              <a:rPr lang="en-US" sz="2200" b="1" dirty="0" err="1" smtClean="0">
                <a:solidFill>
                  <a:schemeClr val="tx1"/>
                </a:solidFill>
              </a:rPr>
              <a:t>internationali</a:t>
            </a:r>
            <a:r>
              <a:rPr lang="tr-TR" sz="2200" b="1" dirty="0" smtClean="0">
                <a:solidFill>
                  <a:schemeClr val="tx1"/>
                </a:solidFill>
              </a:rPr>
              <a:t>z</a:t>
            </a:r>
            <a:r>
              <a:rPr lang="en-US" sz="2200" b="1" dirty="0" err="1" smtClean="0">
                <a:solidFill>
                  <a:schemeClr val="tx1"/>
                </a:solidFill>
              </a:rPr>
              <a:t>ation</a:t>
            </a:r>
            <a:r>
              <a:rPr lang="en-US" sz="2200" b="1" dirty="0" smtClean="0">
                <a:solidFill>
                  <a:schemeClr val="tx1"/>
                </a:solidFill>
              </a:rPr>
              <a:t> process of the higher education system.</a:t>
            </a:r>
            <a:endParaRPr lang="tr-TR" sz="22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200" b="1" dirty="0" smtClean="0">
                <a:solidFill>
                  <a:schemeClr val="tx1"/>
                </a:solidFill>
              </a:rPr>
              <a:t>Policy documents; 2014-2018 Tenth Development Plan, and 2016-2020 the Council of Higher Education Strategic Plan</a:t>
            </a:r>
            <a:r>
              <a:rPr lang="tr-TR" sz="2200" b="1" dirty="0" smtClean="0">
                <a:solidFill>
                  <a:schemeClr val="tx1"/>
                </a:solidFill>
              </a:rPr>
              <a:t>.</a:t>
            </a:r>
          </a:p>
          <a:p>
            <a:endParaRPr lang="en-US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05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12054" y="694268"/>
            <a:ext cx="9767046" cy="706964"/>
          </a:xfrm>
        </p:spPr>
        <p:txBody>
          <a:bodyPr/>
          <a:lstStyle/>
          <a:p>
            <a:r>
              <a:rPr lang="tr-TR" dirty="0">
                <a:latin typeface="Bernard MT Condensed" panose="02050806060905020404" pitchFamily="18" charset="0"/>
              </a:rPr>
              <a:t>Project-based International Exchange Programme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2400300"/>
            <a:ext cx="10768013" cy="40513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400" b="1" dirty="0" err="1" smtClean="0">
                <a:solidFill>
                  <a:srgbClr val="410082"/>
                </a:solidFill>
                <a:latin typeface="Agency FB" panose="020B0503020202020204" pitchFamily="34" charset="0"/>
              </a:rPr>
              <a:t>Field</a:t>
            </a:r>
            <a:r>
              <a:rPr lang="tr-TR" sz="2400" b="1" dirty="0" smtClean="0">
                <a:solidFill>
                  <a:srgbClr val="410082"/>
                </a:solidFill>
                <a:latin typeface="Agency FB" panose="020B0503020202020204" pitchFamily="34" charset="0"/>
              </a:rPr>
              <a:t> </a:t>
            </a:r>
            <a:r>
              <a:rPr lang="tr-TR" sz="2400" b="1" dirty="0" err="1" smtClean="0">
                <a:solidFill>
                  <a:srgbClr val="410082"/>
                </a:solidFill>
                <a:latin typeface="Agency FB" panose="020B0503020202020204" pitchFamily="34" charset="0"/>
              </a:rPr>
              <a:t>Oriented</a:t>
            </a:r>
            <a:r>
              <a:rPr lang="tr-TR" sz="2400" b="1" dirty="0" smtClean="0">
                <a:solidFill>
                  <a:srgbClr val="410082"/>
                </a:solidFill>
                <a:latin typeface="Agency FB" panose="020B0503020202020204" pitchFamily="34" charset="0"/>
              </a:rPr>
              <a:t> </a:t>
            </a:r>
            <a:r>
              <a:rPr lang="tr-TR" sz="2400" b="1" dirty="0" err="1" smtClean="0">
                <a:solidFill>
                  <a:srgbClr val="410082"/>
                </a:solidFill>
                <a:latin typeface="Agency FB" panose="020B0503020202020204" pitchFamily="34" charset="0"/>
              </a:rPr>
              <a:t>and</a:t>
            </a:r>
            <a:r>
              <a:rPr lang="tr-TR" sz="2400" b="1" dirty="0" smtClean="0">
                <a:solidFill>
                  <a:srgbClr val="410082"/>
                </a:solidFill>
                <a:latin typeface="Agency FB" panose="020B0503020202020204" pitchFamily="34" charset="0"/>
              </a:rPr>
              <a:t> Project –based Programme </a:t>
            </a:r>
            <a:r>
              <a:rPr lang="tr-TR" sz="2400" b="1" dirty="0" err="1" smtClean="0">
                <a:solidFill>
                  <a:srgbClr val="410082"/>
                </a:solidFill>
                <a:latin typeface="Agency FB" panose="020B0503020202020204" pitchFamily="34" charset="0"/>
              </a:rPr>
              <a:t>without</a:t>
            </a:r>
            <a:r>
              <a:rPr lang="tr-TR" sz="2400" b="1" dirty="0" smtClean="0">
                <a:solidFill>
                  <a:srgbClr val="410082"/>
                </a:solidFill>
                <a:latin typeface="Agency FB" panose="020B0503020202020204" pitchFamily="34" charset="0"/>
              </a:rPr>
              <a:t> </a:t>
            </a:r>
            <a:r>
              <a:rPr lang="tr-TR" sz="2400" b="1" dirty="0" err="1" smtClean="0">
                <a:solidFill>
                  <a:srgbClr val="410082"/>
                </a:solidFill>
                <a:latin typeface="Agency FB" panose="020B0503020202020204" pitchFamily="34" charset="0"/>
              </a:rPr>
              <a:t>any</a:t>
            </a:r>
            <a:r>
              <a:rPr lang="tr-TR" sz="2400" b="1" dirty="0" smtClean="0">
                <a:solidFill>
                  <a:srgbClr val="410082"/>
                </a:solidFill>
                <a:latin typeface="Agency FB" panose="020B0503020202020204" pitchFamily="34" charset="0"/>
              </a:rPr>
              <a:t> Country </a:t>
            </a:r>
            <a:r>
              <a:rPr lang="tr-TR" sz="2400" b="1" dirty="0" err="1" smtClean="0">
                <a:solidFill>
                  <a:srgbClr val="410082"/>
                </a:solidFill>
                <a:latin typeface="Agency FB" panose="020B0503020202020204" pitchFamily="34" charset="0"/>
              </a:rPr>
              <a:t>Restriction</a:t>
            </a:r>
            <a:endParaRPr lang="tr-TR" sz="2400" b="1" dirty="0" smtClean="0">
              <a:solidFill>
                <a:srgbClr val="410082"/>
              </a:solidFill>
              <a:latin typeface="Agency FB" panose="020B0503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</a:rPr>
              <a:t>started in the 2016-2017 Academic Year,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</a:rPr>
              <a:t>is supported by the Council of Higher Education, 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</a:rPr>
              <a:t>is realized through the projects whose fields are </a:t>
            </a:r>
            <a:r>
              <a:rPr lang="en-US" b="1" dirty="0" err="1" smtClean="0">
                <a:solidFill>
                  <a:schemeClr val="tx1"/>
                </a:solidFill>
              </a:rPr>
              <a:t>determi</a:t>
            </a:r>
            <a:r>
              <a:rPr lang="tr-TR" b="1" dirty="0" smtClean="0">
                <a:solidFill>
                  <a:schemeClr val="tx1"/>
                </a:solidFill>
              </a:rPr>
              <a:t>n</a:t>
            </a:r>
            <a:r>
              <a:rPr lang="en-US" b="1" dirty="0" err="1" smtClean="0">
                <a:solidFill>
                  <a:schemeClr val="tx1"/>
                </a:solidFill>
              </a:rPr>
              <a:t>ed</a:t>
            </a:r>
            <a:r>
              <a:rPr lang="en-US" b="1" dirty="0" smtClean="0">
                <a:solidFill>
                  <a:schemeClr val="tx1"/>
                </a:solidFill>
              </a:rPr>
              <a:t> by the Council of Higher Education,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</a:rPr>
              <a:t>aims at exchanging of both students and academic </a:t>
            </a:r>
            <a:r>
              <a:rPr lang="en-US" b="1" dirty="0" smtClean="0">
                <a:solidFill>
                  <a:schemeClr val="tx1"/>
                </a:solidFill>
              </a:rPr>
              <a:t>staff</a:t>
            </a:r>
            <a:r>
              <a:rPr lang="tr-TR" b="1" dirty="0">
                <a:solidFill>
                  <a:schemeClr val="tx1"/>
                </a:solidFill>
              </a:rPr>
              <a:t>.</a:t>
            </a:r>
            <a:endParaRPr lang="en-US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14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50154" y="745068"/>
            <a:ext cx="9563846" cy="706964"/>
          </a:xfrm>
        </p:spPr>
        <p:txBody>
          <a:bodyPr/>
          <a:lstStyle/>
          <a:p>
            <a:r>
              <a:rPr lang="tr-TR" dirty="0">
                <a:latin typeface="Bernard MT Condensed" panose="02050806060905020404" pitchFamily="18" charset="0"/>
              </a:rPr>
              <a:t>Project-based International Exchange Programme</a:t>
            </a:r>
            <a:endParaRPr lang="tr-TR" dirty="0"/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090172"/>
              </p:ext>
            </p:extLst>
          </p:nvPr>
        </p:nvGraphicFramePr>
        <p:xfrm>
          <a:off x="850154" y="3022600"/>
          <a:ext cx="10147299" cy="3469564"/>
        </p:xfrm>
        <a:graphic>
          <a:graphicData uri="http://schemas.openxmlformats.org/drawingml/2006/table">
            <a:tbl>
              <a:tblPr firstRow="1" bandRow="1"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{7DF18680-E054-41AD-8BC1-D1AEF772440D}</a:tableStyleId>
              </a:tblPr>
              <a:tblGrid>
                <a:gridCol w="3409385"/>
                <a:gridCol w="3409385"/>
                <a:gridCol w="3328529"/>
              </a:tblGrid>
              <a:tr h="901700">
                <a:tc>
                  <a:txBody>
                    <a:bodyPr/>
                    <a:lstStyle/>
                    <a:p>
                      <a:pPr algn="ctr"/>
                      <a:r>
                        <a:rPr lang="en-GB" sz="2400" b="1" kern="1200" dirty="0" smtClean="0">
                          <a:solidFill>
                            <a:schemeClr val="lt1"/>
                          </a:solidFill>
                          <a:effectLst/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REGIONS/CONTINENTS</a:t>
                      </a:r>
                      <a:endParaRPr lang="tr-TR" sz="2400" dirty="0"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kern="1200" dirty="0" smtClean="0">
                          <a:solidFill>
                            <a:schemeClr val="lt1"/>
                          </a:solidFill>
                          <a:effectLst/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OUTGOING STUDENT MONTHLY SCHOLARSHIP</a:t>
                      </a:r>
                      <a:endParaRPr lang="tr-TR" sz="2400" dirty="0"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kern="1200" dirty="0" smtClean="0">
                          <a:solidFill>
                            <a:schemeClr val="lt1"/>
                          </a:solidFill>
                          <a:effectLst/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INCOMING</a:t>
                      </a:r>
                      <a:r>
                        <a:rPr lang="tr-TR" sz="2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400" b="1" kern="1200" dirty="0" smtClean="0">
                          <a:solidFill>
                            <a:schemeClr val="lt1"/>
                          </a:solidFill>
                          <a:effectLst/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STUDENT MONTHLY SCHOLARSHIP</a:t>
                      </a:r>
                      <a:endParaRPr lang="tr-TR" sz="2400" dirty="0"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770359">
                <a:tc>
                  <a:txBody>
                    <a:bodyPr/>
                    <a:lstStyle/>
                    <a:p>
                      <a:pPr algn="ctr"/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Europe, Asia- Pacific, Latin America, North America</a:t>
                      </a:r>
                      <a:endParaRPr lang="tr-TR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+mn-lt"/>
                        </a:rPr>
                        <a:t>1200 TL</a:t>
                      </a:r>
                      <a:endParaRPr lang="tr-TR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+mn-lt"/>
                        </a:rPr>
                        <a:t>925 TL</a:t>
                      </a:r>
                      <a:endParaRPr lang="tr-TR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770359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Sub-Saharan Africa, Central Asia  </a:t>
                      </a:r>
                      <a:endParaRPr lang="tr-TR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+mn-lt"/>
                        </a:rPr>
                        <a:t>1.100</a:t>
                      </a:r>
                      <a:r>
                        <a:rPr lang="tr-TR" b="1" baseline="0" dirty="0" smtClean="0">
                          <a:latin typeface="+mn-lt"/>
                        </a:rPr>
                        <a:t> TL</a:t>
                      </a:r>
                      <a:endParaRPr lang="tr-TR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+mn-lt"/>
                        </a:rPr>
                        <a:t>925 TL</a:t>
                      </a:r>
                      <a:endParaRPr lang="tr-TR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027146">
                <a:tc>
                  <a:txBody>
                    <a:bodyPr/>
                    <a:lstStyle/>
                    <a:p>
                      <a:pPr algn="ctr"/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South Caucasia, South Asia, Middle East, North Africa </a:t>
                      </a:r>
                      <a:endParaRPr lang="tr-TR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+mn-lt"/>
                        </a:rPr>
                        <a:t>1.000 TL</a:t>
                      </a:r>
                      <a:endParaRPr lang="tr-TR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+mn-lt"/>
                        </a:rPr>
                        <a:t>925 TL</a:t>
                      </a:r>
                      <a:endParaRPr lang="tr-TR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019705"/>
              </p:ext>
            </p:extLst>
          </p:nvPr>
        </p:nvGraphicFramePr>
        <p:xfrm>
          <a:off x="850153" y="2501900"/>
          <a:ext cx="10147299" cy="520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47299"/>
              </a:tblGrid>
              <a:tr h="520700">
                <a:tc>
                  <a:txBody>
                    <a:bodyPr/>
                    <a:lstStyle/>
                    <a:p>
                      <a:pPr algn="ctr"/>
                      <a:r>
                        <a:rPr lang="tr-TR" sz="2600" b="1" dirty="0" err="1" smtClean="0">
                          <a:latin typeface="Agency FB" panose="020B0503020202020204" pitchFamily="34" charset="0"/>
                        </a:rPr>
                        <a:t>Payments</a:t>
                      </a:r>
                      <a:r>
                        <a:rPr lang="tr-TR" sz="2600" b="1" baseline="0" dirty="0" smtClean="0">
                          <a:latin typeface="Agency FB" panose="020B0503020202020204" pitchFamily="34" charset="0"/>
                        </a:rPr>
                        <a:t> for STUDENTS</a:t>
                      </a:r>
                      <a:endParaRPr lang="tr-TR" sz="2600" b="1" dirty="0">
                        <a:latin typeface="Agency FB" panose="020B0503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0" name="Resi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787" y="1866448"/>
            <a:ext cx="1347271" cy="100168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92937">
            <a:off x="9362125" y="1531773"/>
            <a:ext cx="1251264" cy="148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30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412765"/>
              </p:ext>
            </p:extLst>
          </p:nvPr>
        </p:nvGraphicFramePr>
        <p:xfrm>
          <a:off x="673095" y="401558"/>
          <a:ext cx="10248903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855"/>
                <a:gridCol w="1554855"/>
                <a:gridCol w="1554855"/>
                <a:gridCol w="1846848"/>
                <a:gridCol w="1883344"/>
                <a:gridCol w="1854146"/>
              </a:tblGrid>
              <a:tr h="100330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Agency FB" panose="020B0503020202020204" pitchFamily="34" charset="0"/>
                        </a:rPr>
                        <a:t>COUNTRIES</a:t>
                      </a:r>
                      <a:endParaRPr lang="tr-TR" dirty="0">
                        <a:latin typeface="Agency FB" panose="020B0503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Agency FB" panose="020B0503020202020204" pitchFamily="34" charset="0"/>
                        </a:rPr>
                        <a:t>OTHER</a:t>
                      </a:r>
                      <a:r>
                        <a:rPr lang="tr-TR" baseline="0" dirty="0" smtClean="0">
                          <a:latin typeface="Agency FB" panose="020B0503020202020204" pitchFamily="34" charset="0"/>
                        </a:rPr>
                        <a:t> TITLES</a:t>
                      </a:r>
                      <a:endParaRPr lang="tr-TR" dirty="0">
                        <a:latin typeface="Agency FB" panose="020B0503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Agency FB" panose="020B0503020202020204" pitchFamily="34" charset="0"/>
                        </a:rPr>
                        <a:t>OTHER  TITLES (70 %)</a:t>
                      </a:r>
                      <a:endParaRPr lang="tr-TR" dirty="0">
                        <a:latin typeface="Agency FB" panose="020B0503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Agency FB" panose="020B0503020202020204" pitchFamily="34" charset="0"/>
                        </a:rPr>
                        <a:t>ACADEMIC STAFF </a:t>
                      </a:r>
                    </a:p>
                    <a:p>
                      <a:pPr algn="ctr"/>
                      <a:r>
                        <a:rPr lang="tr-TR" dirty="0" smtClean="0">
                          <a:latin typeface="Agency FB" panose="020B0503020202020204" pitchFamily="34" charset="0"/>
                        </a:rPr>
                        <a:t>(Prof. –</a:t>
                      </a:r>
                      <a:r>
                        <a:rPr lang="tr-TR" baseline="0" dirty="0" smtClean="0">
                          <a:latin typeface="Agency FB" panose="020B0503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tr-TR" baseline="0" dirty="0" err="1" smtClean="0">
                          <a:latin typeface="Agency FB" panose="020B0503020202020204" pitchFamily="34" charset="0"/>
                        </a:rPr>
                        <a:t>Assoc</a:t>
                      </a:r>
                      <a:r>
                        <a:rPr lang="tr-TR" baseline="0" dirty="0" smtClean="0">
                          <a:latin typeface="Agency FB" panose="020B0503020202020204" pitchFamily="34" charset="0"/>
                        </a:rPr>
                        <a:t>. Prof. – </a:t>
                      </a:r>
                      <a:r>
                        <a:rPr lang="tr-TR" baseline="0" dirty="0" err="1" smtClean="0">
                          <a:latin typeface="Agency FB" panose="020B0503020202020204" pitchFamily="34" charset="0"/>
                        </a:rPr>
                        <a:t>Asst</a:t>
                      </a:r>
                      <a:r>
                        <a:rPr lang="tr-TR" baseline="0" dirty="0" smtClean="0">
                          <a:latin typeface="Agency FB" panose="020B0503020202020204" pitchFamily="34" charset="0"/>
                        </a:rPr>
                        <a:t>. Prof.</a:t>
                      </a:r>
                      <a:r>
                        <a:rPr lang="tr-TR" dirty="0" smtClean="0">
                          <a:latin typeface="Agency FB" panose="020B0503020202020204" pitchFamily="34" charset="0"/>
                        </a:rPr>
                        <a:t>)</a:t>
                      </a:r>
                      <a:endParaRPr lang="tr-TR" dirty="0">
                        <a:latin typeface="Agency FB" panose="020B0503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Agency FB" panose="020B0503020202020204" pitchFamily="34" charset="0"/>
                        </a:rPr>
                        <a:t>ACADEMIC</a:t>
                      </a:r>
                      <a:r>
                        <a:rPr lang="tr-TR" baseline="0" dirty="0" smtClean="0">
                          <a:latin typeface="Agency FB" panose="020B0503020202020204" pitchFamily="34" charset="0"/>
                        </a:rPr>
                        <a:t> STAFF </a:t>
                      </a:r>
                    </a:p>
                    <a:p>
                      <a:pPr algn="ctr"/>
                      <a:r>
                        <a:rPr lang="tr-TR" dirty="0" smtClean="0">
                          <a:latin typeface="Agency FB" panose="020B0503020202020204" pitchFamily="34" charset="0"/>
                        </a:rPr>
                        <a:t>(Prof. –</a:t>
                      </a:r>
                      <a:r>
                        <a:rPr lang="tr-TR" baseline="0" dirty="0" smtClean="0">
                          <a:latin typeface="Agency FB" panose="020B0503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tr-TR" baseline="0" dirty="0" err="1" smtClean="0">
                          <a:latin typeface="Agency FB" panose="020B0503020202020204" pitchFamily="34" charset="0"/>
                        </a:rPr>
                        <a:t>Assoc</a:t>
                      </a:r>
                      <a:r>
                        <a:rPr lang="tr-TR" baseline="0" dirty="0" smtClean="0">
                          <a:latin typeface="Agency FB" panose="020B0503020202020204" pitchFamily="34" charset="0"/>
                        </a:rPr>
                        <a:t>. Prof. – </a:t>
                      </a:r>
                      <a:r>
                        <a:rPr lang="tr-TR" baseline="0" dirty="0" err="1" smtClean="0">
                          <a:latin typeface="Agency FB" panose="020B0503020202020204" pitchFamily="34" charset="0"/>
                        </a:rPr>
                        <a:t>Asst</a:t>
                      </a:r>
                      <a:r>
                        <a:rPr lang="tr-TR" baseline="0" dirty="0" smtClean="0">
                          <a:latin typeface="Agency FB" panose="020B0503020202020204" pitchFamily="34" charset="0"/>
                        </a:rPr>
                        <a:t>. Prof.</a:t>
                      </a:r>
                      <a:r>
                        <a:rPr lang="tr-TR" dirty="0" smtClean="0">
                          <a:latin typeface="Agency FB" panose="020B0503020202020204" pitchFamily="34" charset="0"/>
                        </a:rPr>
                        <a:t>) </a:t>
                      </a:r>
                      <a:r>
                        <a:rPr lang="tr-TR" baseline="0" dirty="0" smtClean="0">
                          <a:latin typeface="Agency FB" panose="020B0503020202020204" pitchFamily="34" charset="0"/>
                        </a:rPr>
                        <a:t> (70 %)</a:t>
                      </a:r>
                      <a:endParaRPr lang="tr-TR" dirty="0">
                        <a:latin typeface="Agency FB" panose="020B0503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Agency FB" panose="020B0503020202020204" pitchFamily="34" charset="0"/>
                        </a:rPr>
                        <a:t>TRANSPORTATION</a:t>
                      </a:r>
                      <a:endParaRPr lang="tr-TR" dirty="0">
                        <a:latin typeface="Agency FB" panose="020B0503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38369"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/>
                        <a:t>the USA</a:t>
                      </a:r>
                      <a:endParaRPr lang="en-US" sz="1400" b="1" noProof="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+mn-lt"/>
                        </a:rPr>
                        <a:t>$ 51</a:t>
                      </a:r>
                      <a:endParaRPr lang="tr-TR" sz="18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+mn-lt"/>
                        </a:rPr>
                        <a:t>$ 36</a:t>
                      </a:r>
                      <a:endParaRPr lang="tr-TR" sz="18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+mn-lt"/>
                        </a:rPr>
                        <a:t>$ 80</a:t>
                      </a:r>
                      <a:endParaRPr lang="tr-TR" sz="18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+mn-lt"/>
                        </a:rPr>
                        <a:t>$ 56</a:t>
                      </a:r>
                      <a:endParaRPr lang="tr-TR" sz="18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4.000 TL</a:t>
                      </a:r>
                      <a:endParaRPr lang="tr-TR" sz="1800" b="1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38369"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/>
                        <a:t>France</a:t>
                      </a:r>
                      <a:endParaRPr lang="en-US" sz="1400" b="1" noProof="0" dirty="0"/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+mn-lt"/>
                        </a:rPr>
                        <a:t>€ 45</a:t>
                      </a:r>
                      <a:endParaRPr lang="tr-TR" sz="18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+mn-lt"/>
                        </a:rPr>
                        <a:t>€ 32</a:t>
                      </a:r>
                      <a:endParaRPr lang="tr-TR" sz="18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+mn-lt"/>
                        </a:rPr>
                        <a:t>€</a:t>
                      </a:r>
                      <a:r>
                        <a:rPr lang="tr-TR" sz="1800" b="1" baseline="0" dirty="0" smtClean="0">
                          <a:latin typeface="+mn-lt"/>
                        </a:rPr>
                        <a:t> </a:t>
                      </a:r>
                      <a:r>
                        <a:rPr lang="tr-TR" sz="1800" b="1" dirty="0" smtClean="0">
                          <a:latin typeface="+mn-lt"/>
                        </a:rPr>
                        <a:t>74</a:t>
                      </a:r>
                      <a:endParaRPr lang="tr-TR" sz="18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+mn-lt"/>
                        </a:rPr>
                        <a:t>€ 52</a:t>
                      </a:r>
                      <a:endParaRPr lang="tr-TR" sz="18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2.250 TL</a:t>
                      </a:r>
                      <a:endParaRPr lang="tr-TR" sz="1800" b="1" dirty="0"/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38369"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/>
                        <a:t>England</a:t>
                      </a:r>
                      <a:endParaRPr lang="en-US" sz="1400" b="1" noProof="0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 </a:t>
                      </a:r>
                      <a:r>
                        <a:rPr lang="tr-TR" sz="1800" b="1" dirty="0" smtClean="0"/>
                        <a:t>34</a:t>
                      </a:r>
                      <a:endParaRPr lang="tr-TR" sz="1800" b="1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 </a:t>
                      </a:r>
                      <a:r>
                        <a:rPr lang="tr-TR" sz="1800" b="1" dirty="0" smtClean="0"/>
                        <a:t>24</a:t>
                      </a:r>
                      <a:endParaRPr lang="tr-TR" sz="1800" b="1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 </a:t>
                      </a:r>
                      <a:r>
                        <a:rPr lang="tr-TR" sz="1800" b="1" dirty="0" smtClean="0"/>
                        <a:t>51</a:t>
                      </a:r>
                      <a:endParaRPr lang="tr-TR" sz="1800" b="1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 </a:t>
                      </a:r>
                      <a:r>
                        <a:rPr lang="tr-TR" sz="1800" b="1" dirty="0" smtClean="0"/>
                        <a:t>36 </a:t>
                      </a:r>
                      <a:endParaRPr lang="tr-TR" sz="1800" b="1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2.250</a:t>
                      </a:r>
                      <a:r>
                        <a:rPr lang="tr-TR" sz="1800" b="1" baseline="0" dirty="0" smtClean="0"/>
                        <a:t> TL</a:t>
                      </a:r>
                      <a:endParaRPr lang="tr-TR" sz="1800" b="1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8369"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/>
                        <a:t>Spain</a:t>
                      </a:r>
                      <a:endParaRPr lang="en-US" sz="1400" b="1" noProof="0" dirty="0"/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€ 39</a:t>
                      </a:r>
                      <a:endParaRPr lang="tr-TR" sz="1800" b="1" dirty="0"/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€ 27</a:t>
                      </a:r>
                      <a:endParaRPr lang="tr-TR" sz="1800" b="1" dirty="0"/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€ 74 </a:t>
                      </a:r>
                      <a:endParaRPr lang="tr-TR" sz="1800" b="1" dirty="0"/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€ 52</a:t>
                      </a:r>
                      <a:endParaRPr lang="tr-TR" sz="1800" b="1" dirty="0"/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2.250 TL</a:t>
                      </a:r>
                      <a:endParaRPr lang="tr-TR" sz="1800" b="1" dirty="0"/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38369"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/>
                        <a:t>Japan</a:t>
                      </a:r>
                      <a:endParaRPr lang="en-US" sz="1400" b="1" noProof="0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6401JPY</a:t>
                      </a:r>
                      <a:endParaRPr lang="tr-TR" sz="1800" b="1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 4481JPY</a:t>
                      </a:r>
                      <a:endParaRPr lang="tr-TR" sz="1800" b="1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6950 JPY</a:t>
                      </a:r>
                      <a:endParaRPr lang="tr-TR" sz="1800" b="1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4865 JPY</a:t>
                      </a:r>
                      <a:endParaRPr lang="tr-TR" sz="1800" b="1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4.000 TL</a:t>
                      </a:r>
                      <a:endParaRPr lang="tr-TR" sz="1800" b="1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8369"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/>
                        <a:t>Canada</a:t>
                      </a:r>
                      <a:endParaRPr lang="en-US" sz="1400" b="1" noProof="0" dirty="0"/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53 CAD</a:t>
                      </a:r>
                      <a:endParaRPr lang="tr-TR" sz="1800" b="1" dirty="0"/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37 CAD</a:t>
                      </a:r>
                      <a:endParaRPr lang="tr-TR" sz="1800" b="1" dirty="0"/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70 CAD</a:t>
                      </a:r>
                      <a:endParaRPr lang="tr-TR" sz="1800" b="1" dirty="0"/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49 CAD</a:t>
                      </a:r>
                      <a:endParaRPr lang="tr-TR" sz="1800" b="1" dirty="0"/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4.000 TL</a:t>
                      </a:r>
                      <a:endParaRPr lang="tr-TR" sz="1800" b="1" dirty="0"/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38369"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/>
                        <a:t>Norway</a:t>
                      </a:r>
                      <a:endParaRPr lang="en-US" sz="1400" b="1" noProof="0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227 NOK</a:t>
                      </a:r>
                      <a:endParaRPr lang="tr-TR" sz="1800" b="1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/>
                        <a:t>159 NOK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/>
                        <a:t>392 NOK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/>
                        <a:t>274 NOK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2.250 TL</a:t>
                      </a:r>
                      <a:endParaRPr lang="tr-TR" sz="1800" b="1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8369"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/>
                        <a:t>Kazakhstan</a:t>
                      </a:r>
                      <a:endParaRPr lang="en-US" sz="1400" b="1" noProof="0" dirty="0"/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$</a:t>
                      </a:r>
                      <a:r>
                        <a:rPr lang="tr-TR" sz="1800" b="1" baseline="0" dirty="0" smtClean="0"/>
                        <a:t> </a:t>
                      </a:r>
                      <a:r>
                        <a:rPr lang="tr-TR" sz="1800" b="1" dirty="0" smtClean="0"/>
                        <a:t>18</a:t>
                      </a:r>
                      <a:endParaRPr lang="tr-TR" sz="1800" b="1" dirty="0"/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$ 13</a:t>
                      </a:r>
                      <a:endParaRPr lang="tr-TR" sz="1800" b="1" dirty="0"/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$ 32</a:t>
                      </a:r>
                      <a:endParaRPr lang="tr-TR" sz="1800" b="1" dirty="0"/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$ 22</a:t>
                      </a:r>
                      <a:endParaRPr lang="tr-TR" sz="1800" b="1" dirty="0"/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3.000 TL</a:t>
                      </a:r>
                      <a:endParaRPr lang="tr-TR" sz="1800" b="1" dirty="0"/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38369"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/>
                        <a:t>Kyrgyzstan</a:t>
                      </a:r>
                      <a:endParaRPr lang="en-US" sz="1400" b="1" noProof="0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$ 18</a:t>
                      </a:r>
                      <a:endParaRPr lang="tr-TR" sz="1800" b="1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$ 13</a:t>
                      </a:r>
                      <a:endParaRPr lang="tr-TR" sz="1800" b="1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$ 32</a:t>
                      </a:r>
                      <a:endParaRPr lang="tr-TR" sz="1800" b="1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$ 22</a:t>
                      </a:r>
                      <a:endParaRPr lang="tr-TR" sz="1800" b="1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3.000 TL</a:t>
                      </a:r>
                      <a:endParaRPr lang="tr-TR" sz="1800" b="1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8369"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/>
                        <a:t>Russia</a:t>
                      </a:r>
                      <a:endParaRPr lang="en-US" sz="1400" b="1" noProof="0" dirty="0"/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$ 18</a:t>
                      </a:r>
                      <a:endParaRPr lang="tr-TR" sz="1800" b="1" dirty="0"/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$ 13</a:t>
                      </a:r>
                      <a:endParaRPr lang="tr-TR" sz="1800" b="1" dirty="0"/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$ 32</a:t>
                      </a:r>
                      <a:endParaRPr lang="tr-TR" sz="1800" b="1" dirty="0"/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$ 22</a:t>
                      </a:r>
                      <a:endParaRPr lang="tr-TR" sz="1800" b="1" dirty="0"/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2.250 TL</a:t>
                      </a:r>
                      <a:endParaRPr lang="tr-TR" sz="1800" b="1" dirty="0"/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38369"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/>
                        <a:t>Other Countries</a:t>
                      </a:r>
                      <a:r>
                        <a:rPr lang="tr-TR" sz="1400" b="1" noProof="0" dirty="0" smtClean="0"/>
                        <a:t>*</a:t>
                      </a:r>
                      <a:endParaRPr lang="en-US" sz="1400" b="1" noProof="0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$</a:t>
                      </a:r>
                      <a:r>
                        <a:rPr lang="tr-TR" sz="1800" b="1" baseline="0" dirty="0" smtClean="0"/>
                        <a:t> </a:t>
                      </a:r>
                      <a:r>
                        <a:rPr lang="tr-TR" sz="1800" b="1" dirty="0" smtClean="0"/>
                        <a:t>35</a:t>
                      </a:r>
                      <a:endParaRPr lang="tr-TR" sz="1800" b="1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$ 25</a:t>
                      </a:r>
                      <a:endParaRPr lang="tr-TR" sz="1800" b="1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$ 60</a:t>
                      </a:r>
                      <a:endParaRPr lang="tr-TR" sz="1800" b="1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$ 42</a:t>
                      </a:r>
                      <a:endParaRPr lang="tr-TR" sz="1800" b="1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3.000</a:t>
                      </a:r>
                      <a:r>
                        <a:rPr lang="tr-TR" sz="1800" b="1" baseline="0" dirty="0" smtClean="0"/>
                        <a:t> TL</a:t>
                      </a:r>
                      <a:endParaRPr lang="tr-TR" sz="1800" b="1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8369"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/>
                        <a:t>Other </a:t>
                      </a:r>
                      <a:r>
                        <a:rPr lang="tr-TR" sz="1400" b="1" noProof="0" dirty="0" smtClean="0"/>
                        <a:t>EU </a:t>
                      </a:r>
                      <a:r>
                        <a:rPr lang="en-US" sz="1400" b="1" baseline="0" noProof="0" dirty="0" smtClean="0"/>
                        <a:t>Countries</a:t>
                      </a:r>
                      <a:r>
                        <a:rPr lang="tr-TR" sz="1400" b="1" baseline="0" noProof="0" dirty="0" smtClean="0"/>
                        <a:t>**</a:t>
                      </a:r>
                      <a:endParaRPr lang="en-US" sz="1400" b="1" noProof="0" dirty="0"/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$ 35</a:t>
                      </a:r>
                      <a:endParaRPr lang="tr-TR" sz="1800" b="1" dirty="0"/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$ 25</a:t>
                      </a:r>
                      <a:endParaRPr lang="tr-TR" sz="1800" b="1" dirty="0"/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$60 </a:t>
                      </a:r>
                      <a:endParaRPr lang="tr-TR" sz="1800" b="1" dirty="0"/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$ 42</a:t>
                      </a:r>
                      <a:endParaRPr lang="tr-TR" sz="1800" b="1" dirty="0"/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2.250 TL</a:t>
                      </a:r>
                      <a:endParaRPr lang="tr-TR" sz="1800" b="1" dirty="0"/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626646"/>
              </p:ext>
            </p:extLst>
          </p:nvPr>
        </p:nvGraphicFramePr>
        <p:xfrm>
          <a:off x="1612896" y="0"/>
          <a:ext cx="8369302" cy="472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693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500" b="1" baseline="0" dirty="0" smtClean="0">
                          <a:latin typeface="Agency FB" panose="020B0503020202020204" pitchFamily="34" charset="0"/>
                        </a:rPr>
                        <a:t>Daily </a:t>
                      </a:r>
                      <a:r>
                        <a:rPr lang="tr-TR" sz="2500" b="1" baseline="0" dirty="0" err="1" smtClean="0">
                          <a:latin typeface="Agency FB" panose="020B0503020202020204" pitchFamily="34" charset="0"/>
                        </a:rPr>
                        <a:t>Wages</a:t>
                      </a:r>
                      <a:r>
                        <a:rPr lang="tr-TR" sz="2500" b="1" baseline="0" dirty="0" smtClean="0">
                          <a:latin typeface="Agency FB" panose="020B0503020202020204" pitchFamily="34" charset="0"/>
                        </a:rPr>
                        <a:t> for OUTGOING Academic Staff</a:t>
                      </a:r>
                      <a:endParaRPr lang="tr-TR" sz="2500" b="1" dirty="0">
                        <a:latin typeface="Agency FB" panose="020B0503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Metin kutusu 5"/>
          <p:cNvSpPr txBox="1"/>
          <p:nvPr/>
        </p:nvSpPr>
        <p:spPr>
          <a:xfrm>
            <a:off x="673095" y="6211669"/>
            <a:ext cx="102489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i="1" dirty="0" smtClean="0">
                <a:latin typeface="Agency FB" panose="020B0503020202020204" pitchFamily="34" charset="0"/>
              </a:rPr>
              <a:t>*  </a:t>
            </a:r>
            <a:r>
              <a:rPr lang="en-US" sz="2000" b="1" dirty="0" smtClean="0">
                <a:latin typeface="Agency FB" panose="020B0503020202020204" pitchFamily="34" charset="0"/>
              </a:rPr>
              <a:t>Other Countries: </a:t>
            </a:r>
            <a:r>
              <a:rPr lang="en-US" sz="2000" dirty="0" smtClean="0">
                <a:latin typeface="Agency FB" panose="020B0503020202020204" pitchFamily="34" charset="0"/>
              </a:rPr>
              <a:t>Albania, China, Iran, Mal</a:t>
            </a:r>
            <a:r>
              <a:rPr lang="tr-TR" sz="2000" dirty="0" smtClean="0">
                <a:latin typeface="Agency FB" panose="020B0503020202020204" pitchFamily="34" charset="0"/>
              </a:rPr>
              <a:t>ay</a:t>
            </a:r>
            <a:r>
              <a:rPr lang="en-US" sz="2000" dirty="0" err="1" smtClean="0">
                <a:latin typeface="Agency FB" panose="020B0503020202020204" pitchFamily="34" charset="0"/>
              </a:rPr>
              <a:t>sia</a:t>
            </a:r>
            <a:r>
              <a:rPr lang="en-US" sz="2000" dirty="0" smtClean="0">
                <a:latin typeface="Agency FB" panose="020B0503020202020204" pitchFamily="34" charset="0"/>
              </a:rPr>
              <a:t>, Pakistan, Thailand, </a:t>
            </a:r>
            <a:r>
              <a:rPr lang="en-US" sz="2000" dirty="0" err="1" smtClean="0">
                <a:latin typeface="Agency FB" panose="020B0503020202020204" pitchFamily="34" charset="0"/>
              </a:rPr>
              <a:t>Ukr</a:t>
            </a:r>
            <a:r>
              <a:rPr lang="tr-TR" sz="2000" dirty="0" err="1" smtClean="0">
                <a:latin typeface="Agency FB" panose="020B0503020202020204" pitchFamily="34" charset="0"/>
              </a:rPr>
              <a:t>ai</a:t>
            </a:r>
            <a:r>
              <a:rPr lang="en-US" sz="2000" dirty="0" err="1" smtClean="0">
                <a:latin typeface="Agency FB" panose="020B0503020202020204" pitchFamily="34" charset="0"/>
              </a:rPr>
              <a:t>ni</a:t>
            </a:r>
            <a:r>
              <a:rPr lang="tr-TR" sz="2000" dirty="0" smtClean="0">
                <a:latin typeface="Agency FB" panose="020B0503020202020204" pitchFamily="34" charset="0"/>
              </a:rPr>
              <a:t>a</a:t>
            </a:r>
            <a:r>
              <a:rPr lang="en-US" sz="2000" dirty="0" smtClean="0">
                <a:latin typeface="Agency FB" panose="020B0503020202020204" pitchFamily="34" charset="0"/>
              </a:rPr>
              <a:t> </a:t>
            </a:r>
          </a:p>
          <a:p>
            <a:r>
              <a:rPr lang="tr-TR" sz="2000" b="1" dirty="0" smtClean="0">
                <a:latin typeface="Agency FB" panose="020B0503020202020204" pitchFamily="34" charset="0"/>
              </a:rPr>
              <a:t>** </a:t>
            </a:r>
            <a:r>
              <a:rPr lang="tr-TR" sz="2000" b="1" dirty="0" err="1" smtClean="0">
                <a:latin typeface="Agency FB" panose="020B0503020202020204" pitchFamily="34" charset="0"/>
              </a:rPr>
              <a:t>Other</a:t>
            </a:r>
            <a:r>
              <a:rPr lang="tr-TR" sz="2000" b="1" dirty="0" smtClean="0">
                <a:latin typeface="Agency FB" panose="020B0503020202020204" pitchFamily="34" charset="0"/>
              </a:rPr>
              <a:t> EU Countries: </a:t>
            </a:r>
            <a:r>
              <a:rPr lang="tr-TR" sz="2000" dirty="0" smtClean="0">
                <a:latin typeface="Agency FB" panose="020B0503020202020204" pitchFamily="34" charset="0"/>
              </a:rPr>
              <a:t>Poland, </a:t>
            </a:r>
            <a:r>
              <a:rPr lang="tr-TR" sz="2000" dirty="0" err="1" smtClean="0">
                <a:latin typeface="Agency FB" panose="020B0503020202020204" pitchFamily="34" charset="0"/>
              </a:rPr>
              <a:t>Greece</a:t>
            </a:r>
            <a:r>
              <a:rPr lang="tr-TR" sz="2000" dirty="0" smtClean="0">
                <a:latin typeface="Agency FB" panose="020B0503020202020204" pitchFamily="34" charset="0"/>
              </a:rPr>
              <a:t> </a:t>
            </a:r>
            <a:endParaRPr lang="tr-TR" sz="20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31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73954" y="745068"/>
            <a:ext cx="9665446" cy="880532"/>
          </a:xfrm>
        </p:spPr>
        <p:txBody>
          <a:bodyPr/>
          <a:lstStyle/>
          <a:p>
            <a:r>
              <a:rPr lang="tr-TR" dirty="0">
                <a:latin typeface="Bernard MT Condensed" panose="02050806060905020404" pitchFamily="18" charset="0"/>
              </a:rPr>
              <a:t>Project-based International Exchange Programme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4296102"/>
              </p:ext>
            </p:extLst>
          </p:nvPr>
        </p:nvGraphicFramePr>
        <p:xfrm>
          <a:off x="659654" y="2946400"/>
          <a:ext cx="10814368" cy="34651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575"/>
                <a:gridCol w="3146425"/>
                <a:gridCol w="2530793"/>
                <a:gridCol w="2568575"/>
              </a:tblGrid>
              <a:tr h="752475">
                <a:tc>
                  <a:txBody>
                    <a:bodyPr/>
                    <a:lstStyle/>
                    <a:p>
                      <a:pPr algn="ctr"/>
                      <a:r>
                        <a:rPr lang="en-GB" sz="2400" b="1" kern="1200" dirty="0" smtClean="0">
                          <a:solidFill>
                            <a:schemeClr val="lt1"/>
                          </a:solidFill>
                          <a:effectLst/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REGIONS/CONTINENTS</a:t>
                      </a:r>
                      <a:endParaRPr lang="tr-TR" sz="2400" dirty="0"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kern="1200" dirty="0" smtClean="0">
                          <a:solidFill>
                            <a:schemeClr val="lt1"/>
                          </a:solidFill>
                          <a:effectLst/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ACADEMIC STAFF DAILY WAGE</a:t>
                      </a:r>
                      <a:r>
                        <a:rPr lang="tr-TR" sz="2400" b="1" kern="1200" dirty="0" smtClean="0">
                          <a:solidFill>
                            <a:schemeClr val="lt1"/>
                          </a:solidFill>
                          <a:effectLst/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S</a:t>
                      </a:r>
                      <a:endParaRPr lang="tr-TR" sz="2400" dirty="0"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kern="1200" dirty="0" smtClean="0">
                          <a:solidFill>
                            <a:schemeClr val="lt1"/>
                          </a:solidFill>
                          <a:effectLst/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OTHER TITLES DAILY WAGE</a:t>
                      </a:r>
                      <a:r>
                        <a:rPr lang="tr-TR" sz="2400" b="1" kern="1200" dirty="0" smtClean="0">
                          <a:solidFill>
                            <a:schemeClr val="lt1"/>
                          </a:solidFill>
                          <a:effectLst/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S</a:t>
                      </a:r>
                      <a:endParaRPr lang="tr-TR" sz="2400" dirty="0"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Agency FB" panose="020B05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TRANSPORTATION</a:t>
                      </a:r>
                      <a:r>
                        <a:rPr lang="en-GB" sz="2400" b="1" dirty="0">
                          <a:effectLst/>
                          <a:latin typeface="Agency FB" panose="020B05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400" dirty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algn="ctr"/>
                      <a:r>
                        <a:rPr lang="en-GB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Asia- Pacific, Latin America, North America</a:t>
                      </a:r>
                      <a:endParaRPr lang="tr-TR" sz="16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+mn-lt"/>
                        </a:rPr>
                        <a:t>50 TL</a:t>
                      </a:r>
                      <a:endParaRPr lang="tr-TR" sz="16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+mn-lt"/>
                        </a:rPr>
                        <a:t>40 TL</a:t>
                      </a:r>
                      <a:endParaRPr lang="tr-TR" sz="16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+mn-lt"/>
                        </a:rPr>
                        <a:t>4.000 TL</a:t>
                      </a:r>
                      <a:endParaRPr lang="tr-TR" sz="16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Sub-Saharan Africa, Central Asia  </a:t>
                      </a:r>
                      <a:endParaRPr lang="tr-TR" sz="16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+mn-lt"/>
                        </a:rPr>
                        <a:t>50 TL</a:t>
                      </a:r>
                      <a:endParaRPr lang="tr-TR" sz="16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+mn-lt"/>
                        </a:rPr>
                        <a:t>40 TL</a:t>
                      </a:r>
                      <a:endParaRPr lang="tr-TR" sz="16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+mn-lt"/>
                        </a:rPr>
                        <a:t>3.000 TL</a:t>
                      </a:r>
                      <a:endParaRPr lang="tr-TR" sz="16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algn="ctr"/>
                      <a:r>
                        <a:rPr lang="en-GB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Europe, South Caucasia, South Asia, Middle East, North Africa</a:t>
                      </a:r>
                      <a:endParaRPr lang="tr-TR" sz="16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+mn-lt"/>
                        </a:rPr>
                        <a:t>50 TL</a:t>
                      </a:r>
                      <a:endParaRPr lang="tr-TR" sz="16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+mn-lt"/>
                        </a:rPr>
                        <a:t>40 TL</a:t>
                      </a:r>
                      <a:endParaRPr lang="tr-TR" sz="16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+mn-lt"/>
                        </a:rPr>
                        <a:t>2.250</a:t>
                      </a:r>
                      <a:r>
                        <a:rPr lang="tr-TR" sz="1600" b="1" baseline="0" dirty="0" smtClean="0">
                          <a:latin typeface="+mn-lt"/>
                        </a:rPr>
                        <a:t> TL</a:t>
                      </a:r>
                      <a:endParaRPr lang="tr-TR" sz="16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708118"/>
              </p:ext>
            </p:extLst>
          </p:nvPr>
        </p:nvGraphicFramePr>
        <p:xfrm>
          <a:off x="659654" y="2501900"/>
          <a:ext cx="10814368" cy="48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14368"/>
              </a:tblGrid>
              <a:tr h="4445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600" b="1" dirty="0" err="1" smtClean="0">
                          <a:latin typeface="Agency FB" panose="020B0503020202020204" pitchFamily="34" charset="0"/>
                        </a:rPr>
                        <a:t>Payments</a:t>
                      </a:r>
                      <a:r>
                        <a:rPr lang="tr-TR" sz="2600" b="1" baseline="0" dirty="0" smtClean="0">
                          <a:latin typeface="Agency FB" panose="020B0503020202020204" pitchFamily="34" charset="0"/>
                        </a:rPr>
                        <a:t> for INCOMING Academic Staff</a:t>
                      </a:r>
                      <a:endParaRPr lang="tr-TR" sz="2600" b="1" dirty="0" smtClean="0">
                        <a:latin typeface="Agency FB" panose="020B0503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8" name="Resi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9990">
            <a:off x="9238957" y="1316345"/>
            <a:ext cx="2400887" cy="1520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40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38260" y="757768"/>
            <a:ext cx="9501140" cy="706964"/>
          </a:xfrm>
        </p:spPr>
        <p:txBody>
          <a:bodyPr/>
          <a:lstStyle/>
          <a:p>
            <a:r>
              <a:rPr lang="tr-TR" dirty="0">
                <a:latin typeface="Bernard MT Condensed" panose="02050806060905020404" pitchFamily="18" charset="0"/>
              </a:rPr>
              <a:t>Project-based International Exchange Programme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7827" y="2603500"/>
            <a:ext cx="10516346" cy="34163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</a:rPr>
              <a:t>Academic staff wages are determined in accordance with the Travel Expense Law number 6245.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</a:rPr>
              <a:t>If </a:t>
            </a:r>
            <a:r>
              <a:rPr lang="tr-TR" b="1" dirty="0" smtClean="0">
                <a:solidFill>
                  <a:schemeClr val="tx1"/>
                </a:solidFill>
              </a:rPr>
              <a:t>the </a:t>
            </a:r>
            <a:r>
              <a:rPr lang="en-US" b="1" dirty="0" smtClean="0">
                <a:solidFill>
                  <a:schemeClr val="tx1"/>
                </a:solidFill>
              </a:rPr>
              <a:t>academic staff mobility lasts longer than 14 days, </a:t>
            </a:r>
            <a:r>
              <a:rPr lang="tr-TR" b="1" dirty="0" smtClean="0">
                <a:solidFill>
                  <a:schemeClr val="tx1"/>
                </a:solidFill>
              </a:rPr>
              <a:t>70 </a:t>
            </a:r>
            <a:r>
              <a:rPr lang="en-US" b="1" dirty="0" smtClean="0">
                <a:solidFill>
                  <a:schemeClr val="tx1"/>
                </a:solidFill>
              </a:rPr>
              <a:t>% of daily wage will be based as the daily wage on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15</a:t>
            </a:r>
            <a:r>
              <a:rPr lang="en-US" b="1" baseline="30000" dirty="0" smtClean="0">
                <a:solidFill>
                  <a:schemeClr val="tx1"/>
                </a:solidFill>
              </a:rPr>
              <a:t>th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day and for the next days</a:t>
            </a:r>
            <a:r>
              <a:rPr lang="tr-TR" b="1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</a:rPr>
              <a:t>Transportation fee is the upper limit for round-trip for an academic staff.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</a:rPr>
              <a:t>Expenditures are based </a:t>
            </a:r>
            <a:r>
              <a:rPr lang="tr-TR" b="1" dirty="0" smtClean="0">
                <a:solidFill>
                  <a:schemeClr val="tx1"/>
                </a:solidFill>
              </a:rPr>
              <a:t>on </a:t>
            </a:r>
            <a:r>
              <a:rPr lang="en-US" dirty="0" smtClean="0">
                <a:solidFill>
                  <a:schemeClr val="tx1"/>
                </a:solidFill>
              </a:rPr>
              <a:t>Regulations of Central Administration Expenditure Documents</a:t>
            </a:r>
            <a:r>
              <a:rPr lang="tr-TR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85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59667" y="795868"/>
            <a:ext cx="9220946" cy="706964"/>
          </a:xfrm>
        </p:spPr>
        <p:txBody>
          <a:bodyPr/>
          <a:lstStyle/>
          <a:p>
            <a:r>
              <a:rPr lang="tr-TR" dirty="0">
                <a:latin typeface="Bernard MT Condensed" panose="02050806060905020404" pitchFamily="18" charset="0"/>
              </a:rPr>
              <a:t>Project-based International Exchange Programme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9900" y="3312160"/>
            <a:ext cx="10883900" cy="3050540"/>
          </a:xfrm>
        </p:spPr>
        <p:txBody>
          <a:bodyPr>
            <a:normAutofit/>
          </a:bodyPr>
          <a:lstStyle/>
          <a:p>
            <a:pPr lvl="0"/>
            <a:r>
              <a:rPr lang="en-GB" b="1" dirty="0" smtClean="0">
                <a:solidFill>
                  <a:schemeClr val="tx1"/>
                </a:solidFill>
              </a:rPr>
              <a:t>Convenience </a:t>
            </a:r>
            <a:r>
              <a:rPr lang="en-GB" b="1" dirty="0">
                <a:solidFill>
                  <a:schemeClr val="tx1"/>
                </a:solidFill>
              </a:rPr>
              <a:t>of the project in accordance with the requirements, </a:t>
            </a:r>
            <a:endParaRPr lang="tr-TR" b="1" dirty="0">
              <a:solidFill>
                <a:schemeClr val="tx1"/>
              </a:solidFill>
            </a:endParaRPr>
          </a:p>
          <a:p>
            <a:pPr lvl="0"/>
            <a:r>
              <a:rPr lang="en-GB" b="1" dirty="0">
                <a:solidFill>
                  <a:schemeClr val="tx1"/>
                </a:solidFill>
              </a:rPr>
              <a:t>Cooperation principle while realising the project,</a:t>
            </a:r>
            <a:endParaRPr lang="tr-TR" b="1" dirty="0">
              <a:solidFill>
                <a:schemeClr val="tx1"/>
              </a:solidFill>
            </a:endParaRPr>
          </a:p>
          <a:p>
            <a:pPr lvl="0"/>
            <a:r>
              <a:rPr lang="en-GB" b="1" dirty="0">
                <a:solidFill>
                  <a:schemeClr val="tx1"/>
                </a:solidFill>
              </a:rPr>
              <a:t>The widespread influence of the project after having accomplished it,</a:t>
            </a:r>
            <a:endParaRPr lang="tr-TR" b="1" dirty="0">
              <a:solidFill>
                <a:schemeClr val="tx1"/>
              </a:solidFill>
            </a:endParaRPr>
          </a:p>
          <a:p>
            <a:pPr lvl="0"/>
            <a:r>
              <a:rPr lang="en-GB" b="1" dirty="0">
                <a:solidFill>
                  <a:schemeClr val="tx1"/>
                </a:solidFill>
              </a:rPr>
              <a:t>Realisation method of the project,</a:t>
            </a:r>
            <a:endParaRPr lang="tr-TR" b="1" dirty="0">
              <a:solidFill>
                <a:schemeClr val="tx1"/>
              </a:solidFill>
            </a:endParaRPr>
          </a:p>
          <a:p>
            <a:pPr lvl="0"/>
            <a:r>
              <a:rPr lang="en-GB" b="1" dirty="0">
                <a:solidFill>
                  <a:schemeClr val="tx1"/>
                </a:solidFill>
              </a:rPr>
              <a:t>Project method, project team, and  investigation facilities,</a:t>
            </a:r>
            <a:endParaRPr lang="tr-TR" b="1" dirty="0">
              <a:solidFill>
                <a:schemeClr val="tx1"/>
              </a:solidFill>
            </a:endParaRPr>
          </a:p>
          <a:p>
            <a:pPr lvl="0"/>
            <a:r>
              <a:rPr lang="en-GB" b="1" dirty="0">
                <a:solidFill>
                  <a:schemeClr val="tx1"/>
                </a:solidFill>
              </a:rPr>
              <a:t>Ensuring academic and student exchange,</a:t>
            </a:r>
            <a:endParaRPr lang="tr-TR" b="1" dirty="0">
              <a:solidFill>
                <a:schemeClr val="tx1"/>
              </a:solidFill>
            </a:endParaRPr>
          </a:p>
          <a:p>
            <a:pPr lvl="0"/>
            <a:r>
              <a:rPr lang="en-GB" b="1" dirty="0">
                <a:solidFill>
                  <a:schemeClr val="tx1"/>
                </a:solidFill>
              </a:rPr>
              <a:t>Having </a:t>
            </a:r>
            <a:r>
              <a:rPr lang="en-GB" i="1" dirty="0">
                <a:solidFill>
                  <a:schemeClr val="tx1"/>
                </a:solidFill>
              </a:rPr>
              <a:t>at least </a:t>
            </a:r>
            <a:r>
              <a:rPr lang="en-GB" b="1" dirty="0">
                <a:solidFill>
                  <a:schemeClr val="tx1"/>
                </a:solidFill>
              </a:rPr>
              <a:t>one year/or longer length project. </a:t>
            </a:r>
            <a:endParaRPr lang="tr-TR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487725"/>
              </p:ext>
            </p:extLst>
          </p:nvPr>
        </p:nvGraphicFramePr>
        <p:xfrm>
          <a:off x="759667" y="2374900"/>
          <a:ext cx="10441733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41733"/>
              </a:tblGrid>
              <a:tr h="6807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 smtClean="0">
                          <a:latin typeface="Agency FB" panose="020B0503020202020204" pitchFamily="34" charset="0"/>
                        </a:rPr>
                        <a:t>What does the Turkish Council of Higher Education take into account while evaluating the applications?</a:t>
                      </a:r>
                      <a:endParaRPr lang="tr-TR" sz="2400" b="1" dirty="0" smtClean="0">
                        <a:latin typeface="Agency FB" panose="020B0503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26811">
            <a:off x="10989960" y="3741350"/>
            <a:ext cx="948040" cy="2825262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4147">
            <a:off x="10253360" y="3765480"/>
            <a:ext cx="948040" cy="2825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90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60401" y="723900"/>
            <a:ext cx="9497266" cy="956732"/>
          </a:xfrm>
        </p:spPr>
        <p:txBody>
          <a:bodyPr/>
          <a:lstStyle/>
          <a:p>
            <a:r>
              <a:rPr lang="tr-TR" dirty="0">
                <a:latin typeface="Bernard MT Condensed" panose="02050806060905020404" pitchFamily="18" charset="0"/>
              </a:rPr>
              <a:t>Project-based International Exchange Programme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15255" y="2540000"/>
            <a:ext cx="6236445" cy="742950"/>
          </a:xfrm>
        </p:spPr>
        <p:txBody>
          <a:bodyPr>
            <a:prstTxWarp prst="textDeflate">
              <a:avLst/>
            </a:prstTxWarp>
            <a:normAutofit fontScale="70000" lnSpcReduction="20000"/>
          </a:bodyPr>
          <a:lstStyle/>
          <a:p>
            <a:pPr marL="0" indent="0" algn="ctr">
              <a:buNone/>
            </a:pPr>
            <a:r>
              <a:rPr lang="tr-TR" sz="7000" b="1" dirty="0" err="1" smtClean="0">
                <a:solidFill>
                  <a:schemeClr val="tx2">
                    <a:lumMod val="75000"/>
                  </a:schemeClr>
                </a:solidFill>
                <a:latin typeface="Berlin Sans FB" panose="020E0602020502020306" pitchFamily="34" charset="0"/>
              </a:rPr>
              <a:t>What</a:t>
            </a:r>
            <a:r>
              <a:rPr lang="tr-TR" sz="7000" b="1" dirty="0" smtClean="0">
                <a:solidFill>
                  <a:schemeClr val="tx2">
                    <a:lumMod val="75000"/>
                  </a:schemeClr>
                </a:solidFill>
                <a:latin typeface="Berlin Sans FB" panose="020E0602020502020306" pitchFamily="34" charset="0"/>
              </a:rPr>
              <a:t> is the </a:t>
            </a:r>
            <a:r>
              <a:rPr lang="tr-TR" sz="7000" b="1" dirty="0" err="1" smtClean="0">
                <a:solidFill>
                  <a:schemeClr val="tx2">
                    <a:lumMod val="75000"/>
                  </a:schemeClr>
                </a:solidFill>
                <a:latin typeface="Berlin Sans FB" panose="020E0602020502020306" pitchFamily="34" charset="0"/>
              </a:rPr>
              <a:t>Process</a:t>
            </a:r>
            <a:r>
              <a:rPr lang="tr-TR" sz="7000" b="1" dirty="0" smtClean="0">
                <a:solidFill>
                  <a:schemeClr val="tx2">
                    <a:lumMod val="75000"/>
                  </a:schemeClr>
                </a:solidFill>
                <a:latin typeface="Berlin Sans FB" panose="020E0602020502020306" pitchFamily="34" charset="0"/>
              </a:rPr>
              <a:t>?</a:t>
            </a:r>
            <a:r>
              <a:rPr lang="tr-TR" sz="2400" b="1" dirty="0" smtClean="0">
                <a:solidFill>
                  <a:schemeClr val="tx2">
                    <a:lumMod val="75000"/>
                  </a:schemeClr>
                </a:solidFill>
                <a:latin typeface="Berlin Sans FB" panose="020E0602020502020306" pitchFamily="34" charset="0"/>
              </a:rPr>
              <a:t> </a:t>
            </a:r>
            <a:endParaRPr lang="tr-TR" sz="2400" b="1" dirty="0">
              <a:solidFill>
                <a:schemeClr val="tx2">
                  <a:lumMod val="75000"/>
                </a:schemeClr>
              </a:solidFill>
              <a:latin typeface="Berlin Sans FB" panose="020E0602020502020306" pitchFamily="34" charset="0"/>
            </a:endParaRPr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394157056"/>
              </p:ext>
            </p:extLst>
          </p:nvPr>
        </p:nvGraphicFramePr>
        <p:xfrm>
          <a:off x="2527300" y="2692400"/>
          <a:ext cx="6946900" cy="401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Resim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300" y="4903273"/>
            <a:ext cx="3822700" cy="1954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43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İyon Toplantı Odası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İyon Toplantı Odası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 Toplantı Odası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528</TotalTime>
  <Words>1132</Words>
  <Application>Microsoft Office PowerPoint</Application>
  <PresentationFormat>Geniş ekran</PresentationFormat>
  <Paragraphs>213</Paragraphs>
  <Slides>18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8" baseType="lpstr">
      <vt:lpstr>Agency FB</vt:lpstr>
      <vt:lpstr>Arial</vt:lpstr>
      <vt:lpstr>Berlin Sans FB</vt:lpstr>
      <vt:lpstr>Bernard MT Condensed</vt:lpstr>
      <vt:lpstr>Calibri</vt:lpstr>
      <vt:lpstr>Century Gothic</vt:lpstr>
      <vt:lpstr>Times New Roman</vt:lpstr>
      <vt:lpstr>Wingdings</vt:lpstr>
      <vt:lpstr>Wingdings 3</vt:lpstr>
      <vt:lpstr>İyon Toplantı Odası</vt:lpstr>
      <vt:lpstr>  Project-based International Exchange Programme</vt:lpstr>
      <vt:lpstr>Project-based International Exchange Programme</vt:lpstr>
      <vt:lpstr>Project-based International Exchange Programme</vt:lpstr>
      <vt:lpstr>Project-based International Exchange Programme</vt:lpstr>
      <vt:lpstr>PowerPoint Sunusu</vt:lpstr>
      <vt:lpstr>Project-based International Exchange Programme</vt:lpstr>
      <vt:lpstr>Project-based International Exchange Programme</vt:lpstr>
      <vt:lpstr>Project-based International Exchange Programme</vt:lpstr>
      <vt:lpstr>Project-based International Exchange Programme</vt:lpstr>
      <vt:lpstr>Project-based International Exchange Programme</vt:lpstr>
      <vt:lpstr>Project-based International Exchange Programme</vt:lpstr>
      <vt:lpstr>Project-based International Exchange Programme                  Tasks of the Participants</vt:lpstr>
      <vt:lpstr>Project-based International Exchange Programme                 Tasks of the Participants</vt:lpstr>
      <vt:lpstr>Project-based International Exchange Programme                 Tasks of the Participants</vt:lpstr>
      <vt:lpstr>Project-based International Exchange Programme                 Tasks of the Participants</vt:lpstr>
      <vt:lpstr>Project-based International Exchange Programme                 Tasks of the Participants</vt:lpstr>
      <vt:lpstr>Project-based International Exchange Programme</vt:lpstr>
      <vt:lpstr>Project-based International Exchange Programme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Project-based International Exchange Programme</dc:title>
  <dc:creator>Hatice</dc:creator>
  <cp:lastModifiedBy>lab</cp:lastModifiedBy>
  <cp:revision>186</cp:revision>
  <dcterms:created xsi:type="dcterms:W3CDTF">2017-02-28T08:13:22Z</dcterms:created>
  <dcterms:modified xsi:type="dcterms:W3CDTF">2017-03-07T13:23:19Z</dcterms:modified>
</cp:coreProperties>
</file>